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s/slide10.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4.xml" ContentType="application/vnd.openxmlformats-officedocument.presentationml.slide+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handoutMasterIdLst>
    <p:handoutMasterId r:id="rId14"/>
  </p:handoutMasterIdLst>
  <p:sldIdLst>
    <p:sldId id="278" r:id="rId2"/>
    <p:sldId id="279" r:id="rId3"/>
    <p:sldId id="282" r:id="rId4"/>
    <p:sldId id="283" r:id="rId5"/>
    <p:sldId id="284" r:id="rId6"/>
    <p:sldId id="285" r:id="rId7"/>
    <p:sldId id="286" r:id="rId8"/>
    <p:sldId id="287" r:id="rId9"/>
    <p:sldId id="288" r:id="rId10"/>
    <p:sldId id="289" r:id="rId11"/>
    <p:sldId id="280" r:id="rId12"/>
  </p:sldIdLst>
  <p:sldSz cx="9144000" cy="6858000" type="screen4x3"/>
  <p:notesSz cx="6858000" cy="9144000"/>
  <p:embeddedFontLst>
    <p:embeddedFont>
      <p:font typeface="Roboto" panose="02000000000000000000" pitchFamily="2" charset="0"/>
      <p:regular r:id="rId15"/>
      <p:bold r:id="rId16"/>
      <p:italic r:id="rId17"/>
      <p:boldItalic r:id="rId18"/>
    </p:embeddedFont>
    <p:embeddedFont>
      <p:font typeface="Twinkl" panose="02000000000000000000" pitchFamily="2" charset="0"/>
      <p:regular r:id="rId19"/>
      <p:bold r:id="rId20"/>
    </p:embeddedFon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97"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2321"/>
    <a:srgbClr val="4A3682"/>
    <a:srgbClr val="F8BD95"/>
    <a:srgbClr val="F08215"/>
    <a:srgbClr val="F1884C"/>
    <a:srgbClr val="FFE864"/>
    <a:srgbClr val="B9B8B8"/>
    <a:srgbClr val="9D9CCD"/>
    <a:srgbClr val="643C90"/>
    <a:srgbClr val="7868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85" d="100"/>
          <a:sy n="85" d="100"/>
        </p:scale>
        <p:origin x="1134" y="96"/>
      </p:cViewPr>
      <p:guideLst>
        <p:guide orient="horz" pos="2160"/>
        <p:guide pos="2880"/>
        <p:guide pos="340"/>
        <p:guide orient="horz" pos="3997"/>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theme" Target="theme/theme1.xml"/><Relationship Id="rId30"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10/01/2022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10/01/2022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4" name="Rounded Rectangle 3"/>
          <p:cNvSpPr/>
          <p:nvPr userDrawn="1"/>
        </p:nvSpPr>
        <p:spPr bwMode="auto">
          <a:xfrm>
            <a:off x="457198" y="438151"/>
            <a:ext cx="8220075" cy="5957887"/>
          </a:xfrm>
          <a:prstGeom prst="roundRect">
            <a:avLst>
              <a:gd name="adj" fmla="val 2649"/>
            </a:avLst>
          </a:prstGeom>
          <a:solidFill>
            <a:schemeClr val="bg1"/>
          </a:solidFill>
          <a:ln w="19050" cap="rnd">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hyperlink" Target="https://www.twinkl.co.uk/resource/michael-rosen-poetry-competition-writing-frame-t-e-1637154959" TargetMode="External"/><Relationship Id="rId4" Type="http://schemas.openxmlformats.org/officeDocument/2006/relationships/hyperlink" Target="https://www.twinkl.co.uk/resource/michael-rosen-poetry-competition-poetry-journal-t-e-1637155825"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app.frame.io/reviews/c047af0e-b976-4cd8-b45f-90a37d970e0b/c8221bc5-53d4-4553-8a5a-723c28ef6aa3?version=87d80424-0c5e-4bb1-a7eb-00fba6a45b95" TargetMode="External"/><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120000">
            <a:off x="6870700" y="6345238"/>
            <a:ext cx="1733550" cy="252413"/>
          </a:xfrm>
          <a:prstGeom prst="rect">
            <a:avLst/>
          </a:prstGeom>
          <a:noFill/>
        </p:spPr>
        <p:txBody>
          <a:bodyPr wrap="square" lIns="0" tIns="0" rIns="0" bIns="0" rtlCol="0" anchor="ctr" anchorCtr="0">
            <a:noAutofit/>
          </a:bodyPr>
          <a:lstStyle/>
          <a:p>
            <a:pPr algn="r"/>
            <a:r>
              <a:rPr lang="en-GB" sz="700" dirty="0">
                <a:solidFill>
                  <a:srgbClr val="232321"/>
                </a:solidFill>
                <a:latin typeface="Roboto" panose="02000000000000000000" pitchFamily="2" charset="0"/>
                <a:ea typeface="Roboto" panose="02000000000000000000" pitchFamily="2" charset="0"/>
              </a:rPr>
              <a:t>Illustrations © 2021 Tony Ross</a:t>
            </a:r>
          </a:p>
        </p:txBody>
      </p:sp>
    </p:spTree>
    <p:extLst>
      <p:ext uri="{BB962C8B-B14F-4D97-AF65-F5344CB8AC3E}">
        <p14:creationId xmlns:p14="http://schemas.microsoft.com/office/powerpoint/2010/main" val="2535998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5218" t="83114" r="62607"/>
          <a:stretch/>
        </p:blipFill>
        <p:spPr>
          <a:xfrm rot="2547571">
            <a:off x="5264574" y="2612046"/>
            <a:ext cx="1797091" cy="1026288"/>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8259" t="42982" r="21533" b="39122"/>
          <a:stretch/>
        </p:blipFill>
        <p:spPr>
          <a:xfrm>
            <a:off x="2433473" y="5086390"/>
            <a:ext cx="2439470" cy="1083840"/>
          </a:xfrm>
          <a:prstGeom prst="roundRect">
            <a:avLst>
              <a:gd name="adj" fmla="val 39951"/>
            </a:avLst>
          </a:prstGeom>
        </p:spPr>
      </p:pic>
      <p:sp>
        <p:nvSpPr>
          <p:cNvPr id="25" name="Oval 24"/>
          <p:cNvSpPr/>
          <p:nvPr/>
        </p:nvSpPr>
        <p:spPr>
          <a:xfrm>
            <a:off x="-682906" y="-739715"/>
            <a:ext cx="10509812" cy="1932724"/>
          </a:xfrm>
          <a:prstGeom prst="ellipse">
            <a:avLst/>
          </a:prstGeom>
          <a:solidFill>
            <a:srgbClr val="FFE864"/>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a:solidFill>
                <a:srgbClr val="232321"/>
              </a:solidFill>
            </a:endParaRPr>
          </a:p>
        </p:txBody>
      </p:sp>
      <p:grpSp>
        <p:nvGrpSpPr>
          <p:cNvPr id="14" name="Group 13"/>
          <p:cNvGrpSpPr/>
          <p:nvPr/>
        </p:nvGrpSpPr>
        <p:grpSpPr>
          <a:xfrm>
            <a:off x="755650" y="1477729"/>
            <a:ext cx="7632700" cy="1394636"/>
            <a:chOff x="-2339296" y="1352605"/>
            <a:chExt cx="7632700" cy="1394636"/>
          </a:xfrm>
        </p:grpSpPr>
        <p:sp>
          <p:nvSpPr>
            <p:cNvPr id="4" name="Rectangle 3"/>
            <p:cNvSpPr/>
            <p:nvPr/>
          </p:nvSpPr>
          <p:spPr>
            <a:xfrm>
              <a:off x="-2339295" y="1352605"/>
              <a:ext cx="7632699" cy="1326105"/>
            </a:xfrm>
            <a:prstGeom prst="rect">
              <a:avLst/>
            </a:prstGeom>
            <a:solidFill>
              <a:srgbClr val="F8BD95">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232321"/>
                  </a:solidFill>
                </a:rPr>
                <a:t>Now that you have learnt all of Michael’s top tips,</a:t>
              </a:r>
            </a:p>
            <a:p>
              <a:r>
                <a:rPr lang="en-GB" dirty="0">
                  <a:solidFill>
                    <a:srgbClr val="232321"/>
                  </a:solidFill>
                </a:rPr>
                <a:t>it’s over to you to begin writing your own poem.</a:t>
              </a:r>
            </a:p>
            <a:p>
              <a:r>
                <a:rPr lang="en-GB" dirty="0">
                  <a:solidFill>
                    <a:srgbClr val="232321"/>
                  </a:solidFill>
                </a:rPr>
                <a:t>You may wish to use the </a:t>
              </a:r>
              <a:r>
                <a:rPr lang="en-GB" b="1" dirty="0">
                  <a:solidFill>
                    <a:srgbClr val="232321"/>
                  </a:solidFill>
                  <a:hlinkClick r:id="rId4"/>
                </a:rPr>
                <a:t>Poetry Journal</a:t>
              </a:r>
              <a:r>
                <a:rPr lang="en-GB" b="1" dirty="0">
                  <a:solidFill>
                    <a:srgbClr val="232321"/>
                  </a:solidFill>
                </a:rPr>
                <a:t> </a:t>
              </a:r>
              <a:r>
                <a:rPr lang="en-GB" dirty="0">
                  <a:solidFill>
                    <a:srgbClr val="232321"/>
                  </a:solidFill>
                </a:rPr>
                <a:t>to record</a:t>
              </a:r>
            </a:p>
            <a:p>
              <a:r>
                <a:rPr lang="en-GB" dirty="0">
                  <a:solidFill>
                    <a:srgbClr val="232321"/>
                  </a:solidFill>
                </a:rPr>
                <a:t>your ideas and plan your poem. </a:t>
              </a:r>
            </a:p>
          </p:txBody>
        </p:sp>
        <p:sp>
          <p:nvSpPr>
            <p:cNvPr id="7" name="Rectangle 6"/>
            <p:cNvSpPr/>
            <p:nvPr/>
          </p:nvSpPr>
          <p:spPr>
            <a:xfrm>
              <a:off x="-2339296" y="2675241"/>
              <a:ext cx="7632700" cy="72000"/>
            </a:xfrm>
            <a:prstGeom prst="rect">
              <a:avLst/>
            </a:prstGeom>
            <a:solidFill>
              <a:srgbClr val="23232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a:solidFill>
                  <a:srgbClr val="232321"/>
                </a:solidFill>
              </a:endParaRPr>
            </a:p>
          </p:txBody>
        </p:sp>
      </p:grpSp>
      <p:sp>
        <p:nvSpPr>
          <p:cNvPr id="6" name="Rectangle 5"/>
          <p:cNvSpPr/>
          <p:nvPr/>
        </p:nvSpPr>
        <p:spPr>
          <a:xfrm>
            <a:off x="4872943" y="5209521"/>
            <a:ext cx="3515406" cy="772107"/>
          </a:xfrm>
          <a:prstGeom prst="rect">
            <a:avLst/>
          </a:prstGeom>
          <a:solidFill>
            <a:srgbClr val="9D9CCD">
              <a:alpha val="2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232321"/>
                </a:solidFill>
              </a:rPr>
              <a:t>Michael and his team can’t wait to read your poems. </a:t>
            </a:r>
            <a:r>
              <a:rPr lang="en-GB" b="1" dirty="0">
                <a:solidFill>
                  <a:srgbClr val="232321"/>
                </a:solidFill>
              </a:rPr>
              <a:t>Good luck!</a:t>
            </a:r>
          </a:p>
        </p:txBody>
      </p:sp>
      <p:grpSp>
        <p:nvGrpSpPr>
          <p:cNvPr id="19" name="Group 18"/>
          <p:cNvGrpSpPr/>
          <p:nvPr/>
        </p:nvGrpSpPr>
        <p:grpSpPr>
          <a:xfrm>
            <a:off x="755650" y="3760584"/>
            <a:ext cx="7632700" cy="1121106"/>
            <a:chOff x="755649" y="2828135"/>
            <a:chExt cx="7632700" cy="1121106"/>
          </a:xfrm>
        </p:grpSpPr>
        <p:sp>
          <p:nvSpPr>
            <p:cNvPr id="12" name="Rectangle 11"/>
            <p:cNvSpPr/>
            <p:nvPr/>
          </p:nvSpPr>
          <p:spPr>
            <a:xfrm>
              <a:off x="755650" y="2828135"/>
              <a:ext cx="7632699" cy="1049106"/>
            </a:xfrm>
            <a:prstGeom prst="rect">
              <a:avLst/>
            </a:prstGeom>
            <a:solidFill>
              <a:srgbClr val="9D9CCD">
                <a:alpha val="20000"/>
              </a:srgbClr>
            </a:solidFill>
            <a:ln w="19050">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wrap="square" lIns="2520000" tIns="108000" rIns="108000" bIns="108000" rtlCol="0" anchor="ctr">
              <a:spAutoFit/>
            </a:bodyPr>
            <a:lstStyle/>
            <a:p>
              <a:r>
                <a:rPr lang="en-GB" dirty="0">
                  <a:solidFill>
                    <a:srgbClr val="232321"/>
                  </a:solidFill>
                </a:rPr>
                <a:t>When you’re happy with your poem,</a:t>
              </a:r>
            </a:p>
            <a:p>
              <a:r>
                <a:rPr lang="en-GB" dirty="0">
                  <a:solidFill>
                    <a:srgbClr val="232321"/>
                  </a:solidFill>
                </a:rPr>
                <a:t>use the </a:t>
              </a:r>
              <a:r>
                <a:rPr lang="en-GB" b="1" dirty="0">
                  <a:solidFill>
                    <a:srgbClr val="232321"/>
                  </a:solidFill>
                  <a:hlinkClick r:id="rId5"/>
                </a:rPr>
                <a:t>Writing Frame</a:t>
              </a:r>
              <a:r>
                <a:rPr lang="en-GB" b="1" dirty="0">
                  <a:solidFill>
                    <a:srgbClr val="232321"/>
                  </a:solidFill>
                </a:rPr>
                <a:t> </a:t>
              </a:r>
              <a:r>
                <a:rPr lang="en-GB" dirty="0">
                  <a:solidFill>
                    <a:srgbClr val="232321"/>
                  </a:solidFill>
                </a:rPr>
                <a:t>to write it out neatly</a:t>
              </a:r>
            </a:p>
            <a:p>
              <a:r>
                <a:rPr lang="en-GB" dirty="0">
                  <a:solidFill>
                    <a:srgbClr val="232321"/>
                  </a:solidFill>
                </a:rPr>
                <a:t>before adding your own illustration.</a:t>
              </a:r>
            </a:p>
          </p:txBody>
        </p:sp>
        <p:sp>
          <p:nvSpPr>
            <p:cNvPr id="18" name="Rectangle 17"/>
            <p:cNvSpPr/>
            <p:nvPr/>
          </p:nvSpPr>
          <p:spPr>
            <a:xfrm>
              <a:off x="755649" y="3877241"/>
              <a:ext cx="7632699" cy="72000"/>
            </a:xfrm>
            <a:prstGeom prst="rect">
              <a:avLst/>
            </a:prstGeom>
            <a:solidFill>
              <a:srgbClr val="4A3682"/>
            </a:solidFill>
            <a:ln w="19050">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a:solidFill>
                  <a:srgbClr val="232321"/>
                </a:solidFill>
              </a:endParaRPr>
            </a:p>
          </p:txBody>
        </p:sp>
      </p:grpSp>
      <p:sp>
        <p:nvSpPr>
          <p:cNvPr id="21" name="TextBox 20"/>
          <p:cNvSpPr txBox="1"/>
          <p:nvPr/>
        </p:nvSpPr>
        <p:spPr>
          <a:xfrm>
            <a:off x="732044" y="208430"/>
            <a:ext cx="7679912" cy="507831"/>
          </a:xfrm>
          <a:prstGeom prst="rect">
            <a:avLst/>
          </a:prstGeom>
          <a:noFill/>
        </p:spPr>
        <p:txBody>
          <a:bodyPr wrap="square" lIns="0" tIns="0" rIns="0" bIns="0" rtlCol="0">
            <a:prstTxWarp prst="textArchDown">
              <a:avLst/>
            </a:prstTxWarp>
            <a:spAutoFit/>
          </a:bodyPr>
          <a:lstStyle/>
          <a:p>
            <a:pPr algn="ctr"/>
            <a:r>
              <a:rPr lang="en-GB" sz="3300" b="1" dirty="0">
                <a:solidFill>
                  <a:srgbClr val="232321"/>
                </a:solidFill>
              </a:rPr>
              <a:t>Michael Rosen’s Poetry Competition</a:t>
            </a:r>
          </a:p>
        </p:txBody>
      </p:sp>
      <p:pic>
        <p:nvPicPr>
          <p:cNvPr id="23" name="Picture 22">
            <a:hlinkClick r:id="rId5"/>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480000">
            <a:off x="989702" y="3183705"/>
            <a:ext cx="1833189" cy="2592031"/>
          </a:xfrm>
          <a:prstGeom prst="rect">
            <a:avLst/>
          </a:prstGeom>
          <a:ln w="19050">
            <a:solidFill>
              <a:srgbClr val="232321"/>
            </a:solidFill>
          </a:ln>
        </p:spPr>
      </p:pic>
      <p:pic>
        <p:nvPicPr>
          <p:cNvPr id="16" name="Picture 15">
            <a:hlinkClick r:id="rId4"/>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54128">
            <a:off x="6841852" y="1251777"/>
            <a:ext cx="1505362" cy="2128501"/>
          </a:xfrm>
          <a:prstGeom prst="rect">
            <a:avLst/>
          </a:prstGeom>
          <a:ln w="19050">
            <a:solidFill>
              <a:srgbClr val="232321"/>
            </a:solidFill>
          </a:ln>
        </p:spPr>
      </p:pic>
      <p:pic>
        <p:nvPicPr>
          <p:cNvPr id="22" name="Picture 21">
            <a:hlinkClick r:id="rId4"/>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80000">
            <a:off x="6246225" y="1470248"/>
            <a:ext cx="1505363" cy="2128501"/>
          </a:xfrm>
          <a:prstGeom prst="rect">
            <a:avLst/>
          </a:prstGeom>
          <a:ln w="19050">
            <a:solidFill>
              <a:srgbClr val="232321"/>
            </a:solidFill>
          </a:ln>
        </p:spPr>
      </p:pic>
    </p:spTree>
    <p:extLst>
      <p:ext uri="{BB962C8B-B14F-4D97-AF65-F5344CB8AC3E}">
        <p14:creationId xmlns:p14="http://schemas.microsoft.com/office/powerpoint/2010/main" val="70189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750"/>
                                        <p:tgtEl>
                                          <p:spTgt spid="22"/>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750"/>
                                        <p:tgtEl>
                                          <p:spTgt spid="8"/>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75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750"/>
                                        <p:tgtEl>
                                          <p:spTgt spid="19"/>
                                        </p:tgtEl>
                                      </p:cBhvr>
                                    </p:animEffect>
                                  </p:childTnLst>
                                </p:cTn>
                              </p:par>
                            </p:childTnLst>
                          </p:cTn>
                        </p:par>
                        <p:par>
                          <p:cTn id="24" fill="hold">
                            <p:stCondLst>
                              <p:cond delay="75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750"/>
                                        <p:tgtEl>
                                          <p:spTgt spid="23"/>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75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51600" y="6209507"/>
            <a:ext cx="1733550" cy="271462"/>
          </a:xfrm>
          <a:prstGeom prst="rect">
            <a:avLst/>
          </a:prstGeom>
          <a:noFill/>
        </p:spPr>
        <p:txBody>
          <a:bodyPr wrap="square" lIns="0" tIns="0" rIns="0" bIns="0" rtlCol="0" anchor="ctr" anchorCtr="0">
            <a:noAutofit/>
          </a:bodyPr>
          <a:lstStyle/>
          <a:p>
            <a:pPr algn="r"/>
            <a:r>
              <a:rPr lang="en-GB" sz="700" dirty="0">
                <a:solidFill>
                  <a:srgbClr val="232321"/>
                </a:solidFill>
                <a:latin typeface="Roboto" panose="02000000000000000000" pitchFamily="2" charset="0"/>
                <a:ea typeface="Roboto" panose="02000000000000000000" pitchFamily="2" charset="0"/>
              </a:rPr>
              <a:t>Illustrations © 2021 Tony Ross</a:t>
            </a:r>
          </a:p>
        </p:txBody>
      </p:sp>
    </p:spTree>
    <p:extLst>
      <p:ext uri="{BB962C8B-B14F-4D97-AF65-F5344CB8AC3E}">
        <p14:creationId xmlns:p14="http://schemas.microsoft.com/office/powerpoint/2010/main" val="2130139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p:cNvSpPr/>
          <p:nvPr/>
        </p:nvSpPr>
        <p:spPr>
          <a:xfrm>
            <a:off x="-682906" y="-739715"/>
            <a:ext cx="10509812" cy="1932724"/>
          </a:xfrm>
          <a:prstGeom prst="ellipse">
            <a:avLst/>
          </a:prstGeom>
          <a:solidFill>
            <a:srgbClr val="FFE864"/>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a:solidFill>
                <a:srgbClr val="232321"/>
              </a:solidFill>
            </a:endParaRPr>
          </a:p>
        </p:txBody>
      </p:sp>
      <p:grpSp>
        <p:nvGrpSpPr>
          <p:cNvPr id="14" name="Group 13"/>
          <p:cNvGrpSpPr/>
          <p:nvPr/>
        </p:nvGrpSpPr>
        <p:grpSpPr>
          <a:xfrm>
            <a:off x="3850596" y="1525907"/>
            <a:ext cx="4510832" cy="1397988"/>
            <a:chOff x="755650" y="1352604"/>
            <a:chExt cx="4510832" cy="1397988"/>
          </a:xfrm>
        </p:grpSpPr>
        <p:sp>
          <p:nvSpPr>
            <p:cNvPr id="4" name="Rectangle 3"/>
            <p:cNvSpPr/>
            <p:nvPr/>
          </p:nvSpPr>
          <p:spPr>
            <a:xfrm>
              <a:off x="755652" y="1352604"/>
              <a:ext cx="4510830" cy="1326105"/>
            </a:xfrm>
            <a:prstGeom prst="rect">
              <a:avLst/>
            </a:prstGeom>
            <a:solidFill>
              <a:srgbClr val="F8BD95">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232321"/>
                  </a:solidFill>
                </a:rPr>
                <a:t>In March 2020, poet and author Michael Rosen became very ill with COVID-19.</a:t>
              </a:r>
            </a:p>
            <a:p>
              <a:r>
                <a:rPr lang="en-GB" dirty="0">
                  <a:solidFill>
                    <a:srgbClr val="232321"/>
                  </a:solidFill>
                </a:rPr>
                <a:t>He was so ill that he was put to sleep for 40 days and 40 nights.</a:t>
              </a:r>
            </a:p>
          </p:txBody>
        </p:sp>
        <p:sp>
          <p:nvSpPr>
            <p:cNvPr id="7" name="Rectangle 6"/>
            <p:cNvSpPr/>
            <p:nvPr/>
          </p:nvSpPr>
          <p:spPr>
            <a:xfrm>
              <a:off x="755650" y="2678592"/>
              <a:ext cx="4510832" cy="72000"/>
            </a:xfrm>
            <a:prstGeom prst="rect">
              <a:avLst/>
            </a:prstGeom>
            <a:solidFill>
              <a:srgbClr val="23232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a:solidFill>
                  <a:srgbClr val="232321"/>
                </a:solidFill>
              </a:endParaRPr>
            </a:p>
          </p:txBody>
        </p:sp>
      </p:grpSp>
      <p:grpSp>
        <p:nvGrpSpPr>
          <p:cNvPr id="17" name="Group 16"/>
          <p:cNvGrpSpPr/>
          <p:nvPr/>
        </p:nvGrpSpPr>
        <p:grpSpPr>
          <a:xfrm>
            <a:off x="755651" y="4212722"/>
            <a:ext cx="7632699" cy="1880103"/>
            <a:chOff x="755651" y="3943183"/>
            <a:chExt cx="7632699" cy="1880103"/>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7185" r="7792" b="20358"/>
            <a:stretch/>
          </p:blipFill>
          <p:spPr>
            <a:xfrm>
              <a:off x="5567423" y="4030070"/>
              <a:ext cx="2359484" cy="1793216"/>
            </a:xfrm>
            <a:prstGeom prst="rect">
              <a:avLst/>
            </a:prstGeom>
          </p:spPr>
        </p:pic>
        <p:sp>
          <p:nvSpPr>
            <p:cNvPr id="10" name="Rectangle 9"/>
            <p:cNvSpPr/>
            <p:nvPr/>
          </p:nvSpPr>
          <p:spPr>
            <a:xfrm>
              <a:off x="5029200" y="3943183"/>
              <a:ext cx="3359150" cy="1880103"/>
            </a:xfrm>
            <a:prstGeom prst="rect">
              <a:avLst/>
            </a:prstGeom>
            <a:noFill/>
            <a:ln w="19050">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dirty="0">
                <a:solidFill>
                  <a:srgbClr val="232321"/>
                </a:solidFill>
              </a:endParaRPr>
            </a:p>
          </p:txBody>
        </p:sp>
        <p:sp>
          <p:nvSpPr>
            <p:cNvPr id="6" name="Rectangle 5"/>
            <p:cNvSpPr/>
            <p:nvPr/>
          </p:nvSpPr>
          <p:spPr>
            <a:xfrm>
              <a:off x="755651" y="3943183"/>
              <a:ext cx="4273549" cy="1880103"/>
            </a:xfrm>
            <a:prstGeom prst="rect">
              <a:avLst/>
            </a:prstGeom>
            <a:solidFill>
              <a:srgbClr val="9D9CCD">
                <a:alpha val="2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232321"/>
                  </a:solidFill>
                </a:rPr>
                <a:t>It is the story of how Michael’s walking stick (‘Sticky’) became his best friend. Along with the hospital staff, Sticky helped Michael to learn to walk again until, eventually, the day came where he didn’t need it anymore.</a:t>
              </a:r>
            </a:p>
          </p:txBody>
        </p:sp>
      </p:grpSp>
      <p:grpSp>
        <p:nvGrpSpPr>
          <p:cNvPr id="19" name="Group 18"/>
          <p:cNvGrpSpPr/>
          <p:nvPr/>
        </p:nvGrpSpPr>
        <p:grpSpPr>
          <a:xfrm>
            <a:off x="755651" y="3217044"/>
            <a:ext cx="7632700" cy="564144"/>
            <a:chOff x="755650" y="3105133"/>
            <a:chExt cx="7632700" cy="564144"/>
          </a:xfrm>
        </p:grpSpPr>
        <p:sp>
          <p:nvSpPr>
            <p:cNvPr id="12" name="Rectangle 11"/>
            <p:cNvSpPr/>
            <p:nvPr/>
          </p:nvSpPr>
          <p:spPr>
            <a:xfrm>
              <a:off x="755650" y="3105133"/>
              <a:ext cx="7632699" cy="495108"/>
            </a:xfrm>
            <a:prstGeom prst="rect">
              <a:avLst/>
            </a:prstGeom>
            <a:solidFill>
              <a:srgbClr val="9D9CCD">
                <a:alpha val="20000"/>
              </a:srgbClr>
            </a:solidFill>
            <a:ln w="19050">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r"/>
              <a:r>
                <a:rPr lang="en-GB" dirty="0">
                  <a:solidFill>
                    <a:srgbClr val="232321"/>
                  </a:solidFill>
                </a:rPr>
                <a:t>‘Sticky </a:t>
              </a:r>
              <a:r>
                <a:rPr lang="en-GB" dirty="0" err="1">
                  <a:solidFill>
                    <a:srgbClr val="232321"/>
                  </a:solidFill>
                </a:rPr>
                <a:t>McStickstick</a:t>
              </a:r>
              <a:r>
                <a:rPr lang="en-GB" dirty="0">
                  <a:solidFill>
                    <a:srgbClr val="232321"/>
                  </a:solidFill>
                </a:rPr>
                <a:t>’ is Michael’s new book.</a:t>
              </a:r>
            </a:p>
          </p:txBody>
        </p:sp>
        <p:sp>
          <p:nvSpPr>
            <p:cNvPr id="18" name="Rectangle 17"/>
            <p:cNvSpPr/>
            <p:nvPr/>
          </p:nvSpPr>
          <p:spPr>
            <a:xfrm>
              <a:off x="755650" y="3597277"/>
              <a:ext cx="7632700" cy="72000"/>
            </a:xfrm>
            <a:prstGeom prst="rect">
              <a:avLst/>
            </a:prstGeom>
            <a:solidFill>
              <a:srgbClr val="4A3682"/>
            </a:solidFill>
            <a:ln w="19050">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a:solidFill>
                  <a:srgbClr val="232321"/>
                </a:solidFill>
              </a:endParaRPr>
            </a:p>
          </p:txBody>
        </p:sp>
      </p:grpSp>
      <p:sp>
        <p:nvSpPr>
          <p:cNvPr id="21" name="TextBox 20"/>
          <p:cNvSpPr txBox="1"/>
          <p:nvPr/>
        </p:nvSpPr>
        <p:spPr>
          <a:xfrm>
            <a:off x="732044" y="208430"/>
            <a:ext cx="7679912" cy="507831"/>
          </a:xfrm>
          <a:prstGeom prst="rect">
            <a:avLst/>
          </a:prstGeom>
          <a:noFill/>
        </p:spPr>
        <p:txBody>
          <a:bodyPr wrap="square" lIns="0" tIns="0" rIns="0" bIns="0" rtlCol="0">
            <a:prstTxWarp prst="textArchDown">
              <a:avLst/>
            </a:prstTxWarp>
            <a:spAutoFit/>
          </a:bodyPr>
          <a:lstStyle/>
          <a:p>
            <a:pPr algn="ctr"/>
            <a:r>
              <a:rPr lang="en-GB" sz="3300" b="1" dirty="0">
                <a:solidFill>
                  <a:srgbClr val="232321"/>
                </a:solidFill>
              </a:rPr>
              <a:t>Michael’s Story</a:t>
            </a:r>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t="37" b="37"/>
          <a:stretch/>
        </p:blipFill>
        <p:spPr>
          <a:xfrm rot="21480000">
            <a:off x="1291218" y="1357893"/>
            <a:ext cx="1928836" cy="2592032"/>
          </a:xfrm>
          <a:prstGeom prst="rect">
            <a:avLst/>
          </a:prstGeom>
          <a:ln w="19050">
            <a:solidFill>
              <a:srgbClr val="232321"/>
            </a:solidFill>
          </a:ln>
        </p:spPr>
      </p:pic>
      <p:sp>
        <p:nvSpPr>
          <p:cNvPr id="22" name="TextBox 21"/>
          <p:cNvSpPr txBox="1"/>
          <p:nvPr/>
        </p:nvSpPr>
        <p:spPr>
          <a:xfrm>
            <a:off x="6654800" y="6107907"/>
            <a:ext cx="1733550" cy="271462"/>
          </a:xfrm>
          <a:prstGeom prst="rect">
            <a:avLst/>
          </a:prstGeom>
          <a:noFill/>
        </p:spPr>
        <p:txBody>
          <a:bodyPr wrap="square" lIns="0" tIns="0" rIns="0" bIns="0" rtlCol="0" anchor="ctr" anchorCtr="0">
            <a:noAutofit/>
          </a:bodyPr>
          <a:lstStyle/>
          <a:p>
            <a:pPr algn="r"/>
            <a:r>
              <a:rPr lang="en-GB" sz="700" dirty="0">
                <a:solidFill>
                  <a:srgbClr val="232321"/>
                </a:solidFill>
                <a:latin typeface="Roboto" panose="02000000000000000000" pitchFamily="2" charset="0"/>
                <a:ea typeface="Roboto" panose="02000000000000000000" pitchFamily="2" charset="0"/>
              </a:rPr>
              <a:t>Illustrations © 2021 Tony Ross</a:t>
            </a:r>
          </a:p>
        </p:txBody>
      </p:sp>
    </p:spTree>
    <p:extLst>
      <p:ext uri="{BB962C8B-B14F-4D97-AF65-F5344CB8AC3E}">
        <p14:creationId xmlns:p14="http://schemas.microsoft.com/office/powerpoint/2010/main" val="310701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750"/>
                                        <p:tgtEl>
                                          <p:spTgt spid="20"/>
                                        </p:tgtEl>
                                      </p:cBhvr>
                                    </p:animEffect>
                                  </p:childTnLst>
                                </p:cTn>
                              </p:par>
                              <p:par>
                                <p:cTn id="13" presetID="22" presetClass="entr" presetSubtype="8" fill="hold" nodeType="withEffect">
                                  <p:stCondLst>
                                    <p:cond delay="25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75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152" r="5390" b="8739"/>
          <a:stretch/>
        </p:blipFill>
        <p:spPr>
          <a:xfrm>
            <a:off x="4851876" y="990600"/>
            <a:ext cx="3749199" cy="5354638"/>
          </a:xfrm>
          <a:prstGeom prst="rect">
            <a:avLst/>
          </a:prstGeom>
        </p:spPr>
      </p:pic>
      <p:sp>
        <p:nvSpPr>
          <p:cNvPr id="25" name="Oval 24"/>
          <p:cNvSpPr/>
          <p:nvPr/>
        </p:nvSpPr>
        <p:spPr>
          <a:xfrm>
            <a:off x="-682906" y="-739715"/>
            <a:ext cx="10509812" cy="1932724"/>
          </a:xfrm>
          <a:prstGeom prst="ellipse">
            <a:avLst/>
          </a:prstGeom>
          <a:solidFill>
            <a:srgbClr val="FFE864"/>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a:solidFill>
                <a:srgbClr val="232321"/>
              </a:solidFill>
            </a:endParaRPr>
          </a:p>
        </p:txBody>
      </p:sp>
      <p:grpSp>
        <p:nvGrpSpPr>
          <p:cNvPr id="8" name="Group 7"/>
          <p:cNvGrpSpPr/>
          <p:nvPr/>
        </p:nvGrpSpPr>
        <p:grpSpPr>
          <a:xfrm>
            <a:off x="755651" y="3089707"/>
            <a:ext cx="4197349" cy="1675104"/>
            <a:chOff x="755651" y="3032435"/>
            <a:chExt cx="4197349" cy="1675104"/>
          </a:xfrm>
        </p:grpSpPr>
        <p:sp>
          <p:nvSpPr>
            <p:cNvPr id="4" name="Rectangle 3"/>
            <p:cNvSpPr/>
            <p:nvPr/>
          </p:nvSpPr>
          <p:spPr>
            <a:xfrm>
              <a:off x="755653" y="3032435"/>
              <a:ext cx="4197347" cy="1603104"/>
            </a:xfrm>
            <a:prstGeom prst="rect">
              <a:avLst/>
            </a:prstGeom>
            <a:solidFill>
              <a:srgbClr val="F8BD95">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232321"/>
                  </a:solidFill>
                </a:rPr>
                <a:t>Michael would like you to write your own poem about how you overcame a challenge or difficulty. To help you, Michael has made this video where he explains his top tips for writing poetry. </a:t>
              </a:r>
            </a:p>
          </p:txBody>
        </p:sp>
        <p:sp>
          <p:nvSpPr>
            <p:cNvPr id="7" name="Rectangle 6"/>
            <p:cNvSpPr/>
            <p:nvPr/>
          </p:nvSpPr>
          <p:spPr>
            <a:xfrm>
              <a:off x="755651" y="4635539"/>
              <a:ext cx="4197349" cy="72000"/>
            </a:xfrm>
            <a:prstGeom prst="rect">
              <a:avLst/>
            </a:prstGeom>
            <a:solidFill>
              <a:srgbClr val="23232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a:solidFill>
                  <a:srgbClr val="232321"/>
                </a:solidFill>
              </a:endParaRPr>
            </a:p>
          </p:txBody>
        </p:sp>
      </p:grpSp>
      <p:grpSp>
        <p:nvGrpSpPr>
          <p:cNvPr id="5" name="Group 4"/>
          <p:cNvGrpSpPr/>
          <p:nvPr/>
        </p:nvGrpSpPr>
        <p:grpSpPr>
          <a:xfrm>
            <a:off x="755651" y="1584878"/>
            <a:ext cx="4730749" cy="1121106"/>
            <a:chOff x="755651" y="1584878"/>
            <a:chExt cx="4730749" cy="1121106"/>
          </a:xfrm>
        </p:grpSpPr>
        <p:sp>
          <p:nvSpPr>
            <p:cNvPr id="12" name="Rectangle 11"/>
            <p:cNvSpPr/>
            <p:nvPr/>
          </p:nvSpPr>
          <p:spPr>
            <a:xfrm>
              <a:off x="755651" y="1584878"/>
              <a:ext cx="4730749" cy="1049106"/>
            </a:xfrm>
            <a:prstGeom prst="rect">
              <a:avLst/>
            </a:prstGeom>
            <a:solidFill>
              <a:srgbClr val="9D9CCD">
                <a:alpha val="20000"/>
              </a:srgbClr>
            </a:solidFill>
            <a:ln w="19050">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232321"/>
                  </a:solidFill>
                </a:rPr>
                <a:t>Everyone faces a challenge at some point in their lives. Often, writing about our difficult moments can help us to heal and feel better.</a:t>
              </a:r>
            </a:p>
          </p:txBody>
        </p:sp>
        <p:sp>
          <p:nvSpPr>
            <p:cNvPr id="18" name="Rectangle 17"/>
            <p:cNvSpPr/>
            <p:nvPr/>
          </p:nvSpPr>
          <p:spPr>
            <a:xfrm>
              <a:off x="755651" y="2633984"/>
              <a:ext cx="4730749" cy="72000"/>
            </a:xfrm>
            <a:prstGeom prst="rect">
              <a:avLst/>
            </a:prstGeom>
            <a:solidFill>
              <a:srgbClr val="4A3682"/>
            </a:solidFill>
            <a:ln w="19050">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a:solidFill>
                  <a:srgbClr val="232321"/>
                </a:solidFill>
              </a:endParaRPr>
            </a:p>
          </p:txBody>
        </p:sp>
      </p:grpSp>
      <p:sp>
        <p:nvSpPr>
          <p:cNvPr id="21" name="TextBox 20"/>
          <p:cNvSpPr txBox="1"/>
          <p:nvPr/>
        </p:nvSpPr>
        <p:spPr>
          <a:xfrm>
            <a:off x="732044" y="208430"/>
            <a:ext cx="7679912" cy="507831"/>
          </a:xfrm>
          <a:prstGeom prst="rect">
            <a:avLst/>
          </a:prstGeom>
          <a:noFill/>
        </p:spPr>
        <p:txBody>
          <a:bodyPr wrap="square" lIns="0" tIns="0" rIns="0" bIns="0" rtlCol="0">
            <a:prstTxWarp prst="textArchDown">
              <a:avLst/>
            </a:prstTxWarp>
            <a:spAutoFit/>
          </a:bodyPr>
          <a:lstStyle/>
          <a:p>
            <a:pPr algn="ctr"/>
            <a:r>
              <a:rPr lang="en-GB" sz="3300" b="1" dirty="0">
                <a:solidFill>
                  <a:srgbClr val="232321"/>
                </a:solidFill>
              </a:rPr>
              <a:t>Michael Rosen’s Poetry Competition</a:t>
            </a:r>
          </a:p>
        </p:txBody>
      </p:sp>
      <p:sp>
        <p:nvSpPr>
          <p:cNvPr id="22" name="Rectangle 21">
            <a:hlinkClick r:id="rId3"/>
          </p:cNvPr>
          <p:cNvSpPr/>
          <p:nvPr/>
        </p:nvSpPr>
        <p:spPr>
          <a:xfrm>
            <a:off x="755652" y="5148533"/>
            <a:ext cx="3321047" cy="495108"/>
          </a:xfrm>
          <a:prstGeom prst="rect">
            <a:avLst/>
          </a:prstGeom>
          <a:solidFill>
            <a:srgbClr val="F8BD95">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solidFill>
                  <a:srgbClr val="232321"/>
                </a:solidFill>
              </a:rPr>
              <a:t>Click here to watch the video. </a:t>
            </a:r>
          </a:p>
        </p:txBody>
      </p:sp>
      <p:sp>
        <p:nvSpPr>
          <p:cNvPr id="23" name="Rectangle 22">
            <a:hlinkClick r:id="rId3"/>
          </p:cNvPr>
          <p:cNvSpPr/>
          <p:nvPr/>
        </p:nvSpPr>
        <p:spPr>
          <a:xfrm>
            <a:off x="755651" y="5643641"/>
            <a:ext cx="3321048" cy="72000"/>
          </a:xfrm>
          <a:prstGeom prst="rect">
            <a:avLst/>
          </a:prstGeom>
          <a:solidFill>
            <a:srgbClr val="23232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a:solidFill>
                <a:srgbClr val="232321"/>
              </a:solidFill>
            </a:endParaRPr>
          </a:p>
        </p:txBody>
      </p:sp>
      <p:sp>
        <p:nvSpPr>
          <p:cNvPr id="15" name="TextBox 14"/>
          <p:cNvSpPr txBox="1"/>
          <p:nvPr/>
        </p:nvSpPr>
        <p:spPr>
          <a:xfrm>
            <a:off x="6654800" y="6107907"/>
            <a:ext cx="1733550" cy="271462"/>
          </a:xfrm>
          <a:prstGeom prst="rect">
            <a:avLst/>
          </a:prstGeom>
          <a:noFill/>
        </p:spPr>
        <p:txBody>
          <a:bodyPr wrap="square" lIns="0" tIns="0" rIns="0" bIns="0" rtlCol="0" anchor="ctr" anchorCtr="0">
            <a:noAutofit/>
          </a:bodyPr>
          <a:lstStyle/>
          <a:p>
            <a:pPr algn="r"/>
            <a:r>
              <a:rPr lang="en-GB" sz="700" dirty="0">
                <a:solidFill>
                  <a:srgbClr val="232321"/>
                </a:solidFill>
                <a:latin typeface="Roboto" panose="02000000000000000000" pitchFamily="2" charset="0"/>
                <a:ea typeface="Roboto" panose="02000000000000000000" pitchFamily="2" charset="0"/>
              </a:rPr>
              <a:t>Illustrations © 2021 Tony Ross</a:t>
            </a:r>
          </a:p>
        </p:txBody>
      </p:sp>
    </p:spTree>
    <p:extLst>
      <p:ext uri="{BB962C8B-B14F-4D97-AF65-F5344CB8AC3E}">
        <p14:creationId xmlns:p14="http://schemas.microsoft.com/office/powerpoint/2010/main" val="204330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750"/>
                                        <p:tgtEl>
                                          <p:spTgt spid="2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6871" b="15777"/>
          <a:stretch/>
        </p:blipFill>
        <p:spPr>
          <a:xfrm>
            <a:off x="4572000" y="2964113"/>
            <a:ext cx="3935896" cy="3158393"/>
          </a:xfrm>
          <a:prstGeom prst="rect">
            <a:avLst/>
          </a:prstGeom>
        </p:spPr>
      </p:pic>
      <p:sp>
        <p:nvSpPr>
          <p:cNvPr id="6" name="Rectangle 5"/>
          <p:cNvSpPr/>
          <p:nvPr/>
        </p:nvSpPr>
        <p:spPr>
          <a:xfrm>
            <a:off x="755651" y="1518235"/>
            <a:ext cx="6177584" cy="772107"/>
          </a:xfrm>
          <a:prstGeom prst="rect">
            <a:avLst/>
          </a:prstGeom>
          <a:solidFill>
            <a:srgbClr val="9D9CCD">
              <a:alpha val="2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232321"/>
                </a:solidFill>
              </a:rPr>
              <a:t>Once you have decided what you are going to write about, try to get back into the moment and live it again.</a:t>
            </a:r>
          </a:p>
        </p:txBody>
      </p:sp>
      <p:sp>
        <p:nvSpPr>
          <p:cNvPr id="25" name="Oval 24"/>
          <p:cNvSpPr/>
          <p:nvPr/>
        </p:nvSpPr>
        <p:spPr>
          <a:xfrm>
            <a:off x="-682906" y="-739715"/>
            <a:ext cx="10509812" cy="1932724"/>
          </a:xfrm>
          <a:prstGeom prst="ellipse">
            <a:avLst/>
          </a:prstGeom>
          <a:solidFill>
            <a:srgbClr val="FFE864"/>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a:solidFill>
                <a:srgbClr val="232321"/>
              </a:solidFill>
            </a:endParaRPr>
          </a:p>
        </p:txBody>
      </p:sp>
      <p:grpSp>
        <p:nvGrpSpPr>
          <p:cNvPr id="19" name="Group 18"/>
          <p:cNvGrpSpPr/>
          <p:nvPr/>
        </p:nvGrpSpPr>
        <p:grpSpPr>
          <a:xfrm>
            <a:off x="755651" y="2624201"/>
            <a:ext cx="6105525" cy="564144"/>
            <a:chOff x="755650" y="3105133"/>
            <a:chExt cx="6105525" cy="564144"/>
          </a:xfrm>
        </p:grpSpPr>
        <p:sp>
          <p:nvSpPr>
            <p:cNvPr id="12" name="Rectangle 11"/>
            <p:cNvSpPr/>
            <p:nvPr/>
          </p:nvSpPr>
          <p:spPr>
            <a:xfrm>
              <a:off x="755651" y="3105133"/>
              <a:ext cx="6105524" cy="495108"/>
            </a:xfrm>
            <a:prstGeom prst="rect">
              <a:avLst/>
            </a:prstGeom>
            <a:solidFill>
              <a:srgbClr val="9D9CCD">
                <a:alpha val="20000"/>
              </a:srgbClr>
            </a:solidFill>
            <a:ln w="19050">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232321"/>
                  </a:solidFill>
                </a:rPr>
                <a:t>Decide whose </a:t>
              </a:r>
              <a:r>
                <a:rPr lang="en-GB" b="1" dirty="0">
                  <a:solidFill>
                    <a:srgbClr val="232321"/>
                  </a:solidFill>
                </a:rPr>
                <a:t>point of view </a:t>
              </a:r>
              <a:r>
                <a:rPr lang="en-GB" dirty="0">
                  <a:solidFill>
                    <a:srgbClr val="232321"/>
                  </a:solidFill>
                </a:rPr>
                <a:t>you will write the poem from.</a:t>
              </a:r>
            </a:p>
          </p:txBody>
        </p:sp>
        <p:sp>
          <p:nvSpPr>
            <p:cNvPr id="18" name="Rectangle 17"/>
            <p:cNvSpPr/>
            <p:nvPr/>
          </p:nvSpPr>
          <p:spPr>
            <a:xfrm>
              <a:off x="755650" y="3597277"/>
              <a:ext cx="6105525" cy="72000"/>
            </a:xfrm>
            <a:prstGeom prst="rect">
              <a:avLst/>
            </a:prstGeom>
            <a:solidFill>
              <a:srgbClr val="4A3682"/>
            </a:solidFill>
            <a:ln w="19050">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a:solidFill>
                  <a:srgbClr val="232321"/>
                </a:solidFill>
              </a:endParaRPr>
            </a:p>
          </p:txBody>
        </p:sp>
      </p:grpSp>
      <p:sp>
        <p:nvSpPr>
          <p:cNvPr id="21" name="TextBox 20"/>
          <p:cNvSpPr txBox="1"/>
          <p:nvPr/>
        </p:nvSpPr>
        <p:spPr>
          <a:xfrm>
            <a:off x="732044" y="208430"/>
            <a:ext cx="7679912" cy="507831"/>
          </a:xfrm>
          <a:prstGeom prst="rect">
            <a:avLst/>
          </a:prstGeom>
          <a:noFill/>
        </p:spPr>
        <p:txBody>
          <a:bodyPr wrap="square" lIns="0" tIns="0" rIns="0" bIns="0" rtlCol="0">
            <a:prstTxWarp prst="textArchDown">
              <a:avLst/>
            </a:prstTxWarp>
            <a:spAutoFit/>
          </a:bodyPr>
          <a:lstStyle/>
          <a:p>
            <a:pPr algn="ctr"/>
            <a:r>
              <a:rPr lang="en-GB" sz="3300" b="1" u="sng" dirty="0">
                <a:solidFill>
                  <a:srgbClr val="232321"/>
                </a:solidFill>
              </a:rPr>
              <a:t>Tip One:</a:t>
            </a:r>
            <a:r>
              <a:rPr lang="en-GB" sz="3300" b="1" dirty="0">
                <a:solidFill>
                  <a:srgbClr val="232321"/>
                </a:solidFill>
              </a:rPr>
              <a:t> Using a Personal Moment</a:t>
            </a:r>
          </a:p>
        </p:txBody>
      </p:sp>
      <p:sp>
        <p:nvSpPr>
          <p:cNvPr id="16" name="Rectangle 15"/>
          <p:cNvSpPr/>
          <p:nvPr/>
        </p:nvSpPr>
        <p:spPr>
          <a:xfrm>
            <a:off x="755651" y="3522204"/>
            <a:ext cx="3683827" cy="1603104"/>
          </a:xfrm>
          <a:prstGeom prst="rect">
            <a:avLst/>
          </a:prstGeom>
          <a:solidFill>
            <a:srgbClr val="9D9CCD">
              <a:alpha val="2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232321"/>
                </a:solidFill>
              </a:rPr>
              <a:t>You could write your poem:</a:t>
            </a:r>
          </a:p>
          <a:p>
            <a:pPr marL="285750" indent="-285750">
              <a:buFont typeface="Arial" panose="020B0604020202020204" pitchFamily="34" charset="0"/>
              <a:buChar char="•"/>
            </a:pPr>
            <a:r>
              <a:rPr lang="en-GB" dirty="0">
                <a:solidFill>
                  <a:srgbClr val="232321"/>
                </a:solidFill>
              </a:rPr>
              <a:t>in the </a:t>
            </a:r>
            <a:r>
              <a:rPr lang="en-GB" b="1" dirty="0">
                <a:solidFill>
                  <a:srgbClr val="232321"/>
                </a:solidFill>
              </a:rPr>
              <a:t>first person </a:t>
            </a:r>
            <a:r>
              <a:rPr lang="en-GB" dirty="0">
                <a:solidFill>
                  <a:srgbClr val="232321"/>
                </a:solidFill>
              </a:rPr>
              <a:t>(using ‘I’) or</a:t>
            </a:r>
          </a:p>
          <a:p>
            <a:pPr marL="285750" indent="-285750">
              <a:buFont typeface="Arial" panose="020B0604020202020204" pitchFamily="34" charset="0"/>
              <a:buChar char="•"/>
            </a:pPr>
            <a:r>
              <a:rPr lang="en-GB" dirty="0">
                <a:solidFill>
                  <a:srgbClr val="232321"/>
                </a:solidFill>
              </a:rPr>
              <a:t>in the </a:t>
            </a:r>
            <a:r>
              <a:rPr lang="en-GB" b="1" dirty="0">
                <a:solidFill>
                  <a:srgbClr val="232321"/>
                </a:solidFill>
              </a:rPr>
              <a:t>third person</a:t>
            </a:r>
            <a:r>
              <a:rPr lang="en-GB" dirty="0">
                <a:solidFill>
                  <a:srgbClr val="232321"/>
                </a:solidFill>
              </a:rPr>
              <a:t>, as if you were someone else (using ‘he’, ‘she’, ‘them’ etc.).</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79028" b="85891"/>
          <a:stretch/>
        </p:blipFill>
        <p:spPr>
          <a:xfrm>
            <a:off x="3111500" y="5307221"/>
            <a:ext cx="1917700" cy="967517"/>
          </a:xfrm>
          <a:prstGeom prst="rect">
            <a:avLst/>
          </a:prstGeom>
        </p:spPr>
      </p:pic>
      <p:sp>
        <p:nvSpPr>
          <p:cNvPr id="13" name="TextBox 12"/>
          <p:cNvSpPr txBox="1"/>
          <p:nvPr/>
        </p:nvSpPr>
        <p:spPr>
          <a:xfrm>
            <a:off x="6654800" y="6107907"/>
            <a:ext cx="1733550" cy="271462"/>
          </a:xfrm>
          <a:prstGeom prst="rect">
            <a:avLst/>
          </a:prstGeom>
          <a:noFill/>
        </p:spPr>
        <p:txBody>
          <a:bodyPr wrap="square" lIns="0" tIns="0" rIns="0" bIns="0" rtlCol="0" anchor="ctr" anchorCtr="0">
            <a:noAutofit/>
          </a:bodyPr>
          <a:lstStyle/>
          <a:p>
            <a:pPr algn="r"/>
            <a:r>
              <a:rPr lang="en-GB" sz="700" dirty="0">
                <a:solidFill>
                  <a:srgbClr val="232321"/>
                </a:solidFill>
                <a:latin typeface="Roboto" panose="02000000000000000000" pitchFamily="2" charset="0"/>
                <a:ea typeface="Roboto" panose="02000000000000000000" pitchFamily="2" charset="0"/>
              </a:rPr>
              <a:t>Illustrations © 2021 Tony Ross</a:t>
            </a:r>
          </a:p>
        </p:txBody>
      </p:sp>
    </p:spTree>
    <p:extLst>
      <p:ext uri="{BB962C8B-B14F-4D97-AF65-F5344CB8AC3E}">
        <p14:creationId xmlns:p14="http://schemas.microsoft.com/office/powerpoint/2010/main" val="262246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75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5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14222"/>
          <a:stretch/>
        </p:blipFill>
        <p:spPr>
          <a:xfrm>
            <a:off x="3204525" y="3252486"/>
            <a:ext cx="2734950" cy="3092752"/>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8333" t="1314" r="23334" b="83323"/>
          <a:stretch/>
        </p:blipFill>
        <p:spPr>
          <a:xfrm>
            <a:off x="1155397" y="3836831"/>
            <a:ext cx="2079184" cy="1306664"/>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58333" t="1314" r="23334" b="83323"/>
          <a:stretch/>
        </p:blipFill>
        <p:spPr>
          <a:xfrm>
            <a:off x="5968594" y="3836831"/>
            <a:ext cx="2079184" cy="1306664"/>
          </a:xfrm>
          <a:prstGeom prst="rect">
            <a:avLst/>
          </a:prstGeom>
        </p:spPr>
      </p:pic>
      <p:sp>
        <p:nvSpPr>
          <p:cNvPr id="25" name="Oval 24"/>
          <p:cNvSpPr/>
          <p:nvPr/>
        </p:nvSpPr>
        <p:spPr>
          <a:xfrm>
            <a:off x="-682906" y="-739715"/>
            <a:ext cx="10509812" cy="1932724"/>
          </a:xfrm>
          <a:prstGeom prst="ellipse">
            <a:avLst/>
          </a:prstGeom>
          <a:solidFill>
            <a:srgbClr val="FFE864"/>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a:solidFill>
                <a:srgbClr val="232321"/>
              </a:solidFill>
            </a:endParaRPr>
          </a:p>
        </p:txBody>
      </p:sp>
      <p:grpSp>
        <p:nvGrpSpPr>
          <p:cNvPr id="19" name="Group 18"/>
          <p:cNvGrpSpPr/>
          <p:nvPr/>
        </p:nvGrpSpPr>
        <p:grpSpPr>
          <a:xfrm>
            <a:off x="755651" y="1517732"/>
            <a:ext cx="6293331" cy="567108"/>
            <a:chOff x="755650" y="3105133"/>
            <a:chExt cx="6293331" cy="567108"/>
          </a:xfrm>
        </p:grpSpPr>
        <p:sp>
          <p:nvSpPr>
            <p:cNvPr id="12" name="Rectangle 11"/>
            <p:cNvSpPr/>
            <p:nvPr/>
          </p:nvSpPr>
          <p:spPr>
            <a:xfrm>
              <a:off x="755650" y="3105133"/>
              <a:ext cx="6293331" cy="495108"/>
            </a:xfrm>
            <a:prstGeom prst="rect">
              <a:avLst/>
            </a:prstGeom>
            <a:solidFill>
              <a:srgbClr val="9D9CCD">
                <a:alpha val="20000"/>
              </a:srgbClr>
            </a:solidFill>
            <a:ln w="19050">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232321"/>
                  </a:solidFill>
                </a:rPr>
                <a:t>Then, think about </a:t>
              </a:r>
              <a:r>
                <a:rPr lang="en-GB" b="1" dirty="0">
                  <a:solidFill>
                    <a:srgbClr val="232321"/>
                  </a:solidFill>
                </a:rPr>
                <a:t>when</a:t>
              </a:r>
              <a:r>
                <a:rPr lang="en-GB" dirty="0">
                  <a:solidFill>
                    <a:srgbClr val="232321"/>
                  </a:solidFill>
                </a:rPr>
                <a:t> you want the actions to take place.</a:t>
              </a:r>
            </a:p>
          </p:txBody>
        </p:sp>
        <p:sp>
          <p:nvSpPr>
            <p:cNvPr id="18" name="Rectangle 17"/>
            <p:cNvSpPr/>
            <p:nvPr/>
          </p:nvSpPr>
          <p:spPr>
            <a:xfrm>
              <a:off x="755650" y="3600241"/>
              <a:ext cx="6293331" cy="72000"/>
            </a:xfrm>
            <a:prstGeom prst="rect">
              <a:avLst/>
            </a:prstGeom>
            <a:solidFill>
              <a:srgbClr val="4A3682"/>
            </a:solidFill>
            <a:ln w="19050">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a:solidFill>
                  <a:srgbClr val="232321"/>
                </a:solidFill>
              </a:endParaRPr>
            </a:p>
          </p:txBody>
        </p:sp>
      </p:grpSp>
      <p:sp>
        <p:nvSpPr>
          <p:cNvPr id="21" name="TextBox 20"/>
          <p:cNvSpPr txBox="1"/>
          <p:nvPr/>
        </p:nvSpPr>
        <p:spPr>
          <a:xfrm>
            <a:off x="732044" y="208430"/>
            <a:ext cx="7679912" cy="507831"/>
          </a:xfrm>
          <a:prstGeom prst="rect">
            <a:avLst/>
          </a:prstGeom>
          <a:noFill/>
        </p:spPr>
        <p:txBody>
          <a:bodyPr wrap="square" lIns="0" tIns="0" rIns="0" bIns="0" rtlCol="0">
            <a:prstTxWarp prst="textArchDown">
              <a:avLst/>
            </a:prstTxWarp>
            <a:spAutoFit/>
          </a:bodyPr>
          <a:lstStyle/>
          <a:p>
            <a:pPr algn="ctr"/>
            <a:r>
              <a:rPr lang="en-GB" sz="3300" b="1" u="sng" dirty="0">
                <a:solidFill>
                  <a:srgbClr val="232321"/>
                </a:solidFill>
              </a:rPr>
              <a:t>Tip One:</a:t>
            </a:r>
            <a:r>
              <a:rPr lang="en-GB" sz="3300" b="1" dirty="0">
                <a:solidFill>
                  <a:srgbClr val="232321"/>
                </a:solidFill>
              </a:rPr>
              <a:t> Using a Personal Moment</a:t>
            </a:r>
          </a:p>
        </p:txBody>
      </p:sp>
      <p:sp>
        <p:nvSpPr>
          <p:cNvPr id="16" name="Rectangle 15"/>
          <p:cNvSpPr/>
          <p:nvPr/>
        </p:nvSpPr>
        <p:spPr>
          <a:xfrm>
            <a:off x="755650" y="2385732"/>
            <a:ext cx="5622001" cy="1049106"/>
          </a:xfrm>
          <a:prstGeom prst="rect">
            <a:avLst/>
          </a:prstGeom>
          <a:solidFill>
            <a:srgbClr val="9D9CCD">
              <a:alpha val="2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232321"/>
                </a:solidFill>
              </a:rPr>
              <a:t>You could write your poem:</a:t>
            </a:r>
          </a:p>
          <a:p>
            <a:pPr marL="285750" indent="-285750">
              <a:buFont typeface="Arial" panose="020B0604020202020204" pitchFamily="34" charset="0"/>
              <a:buChar char="•"/>
            </a:pPr>
            <a:r>
              <a:rPr lang="en-GB" dirty="0">
                <a:solidFill>
                  <a:srgbClr val="232321"/>
                </a:solidFill>
              </a:rPr>
              <a:t>in the </a:t>
            </a:r>
            <a:r>
              <a:rPr lang="en-GB" b="1" dirty="0">
                <a:solidFill>
                  <a:srgbClr val="232321"/>
                </a:solidFill>
              </a:rPr>
              <a:t>present tense </a:t>
            </a:r>
            <a:r>
              <a:rPr lang="en-GB" dirty="0">
                <a:solidFill>
                  <a:srgbClr val="232321"/>
                </a:solidFill>
              </a:rPr>
              <a:t>(as if it is happening now) or </a:t>
            </a:r>
          </a:p>
          <a:p>
            <a:pPr marL="285750" indent="-285750">
              <a:buFont typeface="Arial" panose="020B0604020202020204" pitchFamily="34" charset="0"/>
              <a:buChar char="•"/>
            </a:pPr>
            <a:r>
              <a:rPr lang="en-GB" dirty="0">
                <a:solidFill>
                  <a:srgbClr val="232321"/>
                </a:solidFill>
              </a:rPr>
              <a:t>in the </a:t>
            </a:r>
            <a:r>
              <a:rPr lang="en-GB" b="1" dirty="0">
                <a:solidFill>
                  <a:srgbClr val="232321"/>
                </a:solidFill>
              </a:rPr>
              <a:t>past tense</a:t>
            </a:r>
            <a:r>
              <a:rPr lang="en-GB" dirty="0">
                <a:solidFill>
                  <a:srgbClr val="232321"/>
                </a:solidFill>
              </a:rPr>
              <a:t> (as if it had already happened). </a:t>
            </a:r>
          </a:p>
        </p:txBody>
      </p:sp>
      <p:sp>
        <p:nvSpPr>
          <p:cNvPr id="11" name="Rectangle 10"/>
          <p:cNvSpPr/>
          <p:nvPr/>
        </p:nvSpPr>
        <p:spPr>
          <a:xfrm>
            <a:off x="317474" y="4209224"/>
            <a:ext cx="3816349" cy="4951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solidFill>
                  <a:srgbClr val="232321"/>
                </a:solidFill>
              </a:rPr>
              <a:t>present tense</a:t>
            </a:r>
          </a:p>
        </p:txBody>
      </p:sp>
      <p:sp>
        <p:nvSpPr>
          <p:cNvPr id="13" name="Rectangle 12"/>
          <p:cNvSpPr/>
          <p:nvPr/>
        </p:nvSpPr>
        <p:spPr>
          <a:xfrm>
            <a:off x="317474" y="4859695"/>
            <a:ext cx="3816349" cy="104910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rgbClr val="232321"/>
                </a:solidFill>
              </a:rPr>
              <a:t>I </a:t>
            </a:r>
            <a:r>
              <a:rPr lang="en-GB" b="1" dirty="0">
                <a:solidFill>
                  <a:srgbClr val="232321"/>
                </a:solidFill>
              </a:rPr>
              <a:t>am</a:t>
            </a:r>
            <a:r>
              <a:rPr lang="en-GB" dirty="0">
                <a:solidFill>
                  <a:srgbClr val="232321"/>
                </a:solidFill>
              </a:rPr>
              <a:t> looking</a:t>
            </a:r>
          </a:p>
          <a:p>
            <a:pPr algn="ctr"/>
            <a:r>
              <a:rPr lang="en-GB" dirty="0">
                <a:solidFill>
                  <a:srgbClr val="232321"/>
                </a:solidFill>
              </a:rPr>
              <a:t>he/she </a:t>
            </a:r>
            <a:r>
              <a:rPr lang="en-GB" b="1" dirty="0">
                <a:solidFill>
                  <a:srgbClr val="232321"/>
                </a:solidFill>
              </a:rPr>
              <a:t>is</a:t>
            </a:r>
            <a:r>
              <a:rPr lang="en-GB" dirty="0">
                <a:solidFill>
                  <a:srgbClr val="232321"/>
                </a:solidFill>
              </a:rPr>
              <a:t> thinking</a:t>
            </a:r>
          </a:p>
          <a:p>
            <a:pPr algn="ctr"/>
            <a:r>
              <a:rPr lang="en-GB" dirty="0">
                <a:solidFill>
                  <a:srgbClr val="232321"/>
                </a:solidFill>
              </a:rPr>
              <a:t>they </a:t>
            </a:r>
            <a:r>
              <a:rPr lang="en-GB" b="1" dirty="0">
                <a:solidFill>
                  <a:srgbClr val="232321"/>
                </a:solidFill>
              </a:rPr>
              <a:t>are</a:t>
            </a:r>
            <a:r>
              <a:rPr lang="en-GB" dirty="0">
                <a:solidFill>
                  <a:srgbClr val="232321"/>
                </a:solidFill>
              </a:rPr>
              <a:t> talking</a:t>
            </a:r>
          </a:p>
        </p:txBody>
      </p:sp>
      <p:sp>
        <p:nvSpPr>
          <p:cNvPr id="14" name="Rectangle 13"/>
          <p:cNvSpPr/>
          <p:nvPr/>
        </p:nvSpPr>
        <p:spPr>
          <a:xfrm>
            <a:off x="5135587" y="4209224"/>
            <a:ext cx="3816349" cy="4951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solidFill>
                  <a:srgbClr val="232321"/>
                </a:solidFill>
              </a:rPr>
              <a:t>past tense</a:t>
            </a:r>
          </a:p>
        </p:txBody>
      </p:sp>
      <p:sp>
        <p:nvSpPr>
          <p:cNvPr id="15" name="Rectangle 14"/>
          <p:cNvSpPr/>
          <p:nvPr/>
        </p:nvSpPr>
        <p:spPr>
          <a:xfrm>
            <a:off x="5135587" y="4859695"/>
            <a:ext cx="3816349" cy="104910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rgbClr val="232321"/>
                </a:solidFill>
              </a:rPr>
              <a:t>I </a:t>
            </a:r>
            <a:r>
              <a:rPr lang="en-GB" b="1" dirty="0">
                <a:solidFill>
                  <a:srgbClr val="232321"/>
                </a:solidFill>
              </a:rPr>
              <a:t>was</a:t>
            </a:r>
            <a:r>
              <a:rPr lang="en-GB" dirty="0">
                <a:solidFill>
                  <a:srgbClr val="232321"/>
                </a:solidFill>
              </a:rPr>
              <a:t> looking</a:t>
            </a:r>
          </a:p>
          <a:p>
            <a:pPr algn="ctr"/>
            <a:r>
              <a:rPr lang="en-GB" dirty="0">
                <a:solidFill>
                  <a:srgbClr val="232321"/>
                </a:solidFill>
              </a:rPr>
              <a:t>he/she </a:t>
            </a:r>
            <a:r>
              <a:rPr lang="en-GB" b="1" dirty="0">
                <a:solidFill>
                  <a:srgbClr val="232321"/>
                </a:solidFill>
              </a:rPr>
              <a:t>was</a:t>
            </a:r>
            <a:r>
              <a:rPr lang="en-GB" dirty="0">
                <a:solidFill>
                  <a:srgbClr val="232321"/>
                </a:solidFill>
              </a:rPr>
              <a:t> thinking</a:t>
            </a:r>
          </a:p>
          <a:p>
            <a:pPr algn="ctr"/>
            <a:r>
              <a:rPr lang="en-GB" dirty="0">
                <a:solidFill>
                  <a:srgbClr val="232321"/>
                </a:solidFill>
              </a:rPr>
              <a:t>they </a:t>
            </a:r>
            <a:r>
              <a:rPr lang="en-GB" b="1" dirty="0">
                <a:solidFill>
                  <a:srgbClr val="232321"/>
                </a:solidFill>
              </a:rPr>
              <a:t>were</a:t>
            </a:r>
            <a:r>
              <a:rPr lang="en-GB" dirty="0">
                <a:solidFill>
                  <a:srgbClr val="232321"/>
                </a:solidFill>
              </a:rPr>
              <a:t> talking</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4223" r="91140" b="75297"/>
          <a:stretch/>
        </p:blipFill>
        <p:spPr>
          <a:xfrm>
            <a:off x="5903164" y="2048840"/>
            <a:ext cx="810141" cy="718615"/>
          </a:xfrm>
          <a:prstGeom prst="rect">
            <a:avLst/>
          </a:prstGeom>
        </p:spPr>
      </p:pic>
      <p:sp>
        <p:nvSpPr>
          <p:cNvPr id="22" name="TextBox 21"/>
          <p:cNvSpPr txBox="1"/>
          <p:nvPr/>
        </p:nvSpPr>
        <p:spPr>
          <a:xfrm>
            <a:off x="6654800" y="6107907"/>
            <a:ext cx="1733550" cy="271462"/>
          </a:xfrm>
          <a:prstGeom prst="rect">
            <a:avLst/>
          </a:prstGeom>
          <a:noFill/>
        </p:spPr>
        <p:txBody>
          <a:bodyPr wrap="square" lIns="0" tIns="0" rIns="0" bIns="0" rtlCol="0" anchor="ctr" anchorCtr="0">
            <a:noAutofit/>
          </a:bodyPr>
          <a:lstStyle/>
          <a:p>
            <a:pPr algn="r"/>
            <a:r>
              <a:rPr lang="en-GB" sz="700" dirty="0">
                <a:solidFill>
                  <a:srgbClr val="232321"/>
                </a:solidFill>
                <a:latin typeface="Roboto" panose="02000000000000000000" pitchFamily="2" charset="0"/>
                <a:ea typeface="Roboto" panose="02000000000000000000" pitchFamily="2" charset="0"/>
              </a:rPr>
              <a:t>Illustrations © 2021 Tony Ross</a:t>
            </a:r>
          </a:p>
        </p:txBody>
      </p:sp>
    </p:spTree>
    <p:extLst>
      <p:ext uri="{BB962C8B-B14F-4D97-AF65-F5344CB8AC3E}">
        <p14:creationId xmlns:p14="http://schemas.microsoft.com/office/powerpoint/2010/main" val="222033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7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75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750"/>
                                        <p:tgtEl>
                                          <p:spTgt spid="11"/>
                                        </p:tgtEl>
                                      </p:cBhvr>
                                    </p:animEffect>
                                  </p:childTnLst>
                                </p:cTn>
                              </p:par>
                            </p:childTnLst>
                          </p:cTn>
                        </p:par>
                        <p:par>
                          <p:cTn id="21" fill="hold">
                            <p:stCondLst>
                              <p:cond delay="750"/>
                            </p:stCondLst>
                            <p:childTnLst>
                              <p:par>
                                <p:cTn id="22" presetID="22" presetClass="entr" presetSubtype="1"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750"/>
                                        <p:tgtEl>
                                          <p:spTgt spid="4"/>
                                        </p:tgtEl>
                                      </p:cBhvr>
                                    </p:animEffect>
                                  </p:childTnLst>
                                </p:cTn>
                              </p:par>
                            </p:childTnLst>
                          </p:cTn>
                        </p:par>
                        <p:par>
                          <p:cTn id="25" fill="hold">
                            <p:stCondLst>
                              <p:cond delay="1500"/>
                            </p:stCondLst>
                            <p:childTnLst>
                              <p:par>
                                <p:cTn id="26" presetID="10" presetClass="entr" presetSubtype="0" fill="hold" grpId="0" nodeType="afterEffect">
                                  <p:stCondLst>
                                    <p:cond delay="25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750"/>
                                        <p:tgtEl>
                                          <p:spTgt spid="13">
                                            <p:txEl>
                                              <p:pRg st="0" end="0"/>
                                            </p:txEl>
                                          </p:spTgt>
                                        </p:tgtEl>
                                      </p:cBhvr>
                                    </p:animEffect>
                                  </p:childTnLst>
                                </p:cTn>
                              </p:par>
                            </p:childTnLst>
                          </p:cTn>
                        </p:par>
                        <p:par>
                          <p:cTn id="29" fill="hold">
                            <p:stCondLst>
                              <p:cond delay="2500"/>
                            </p:stCondLst>
                            <p:childTnLst>
                              <p:par>
                                <p:cTn id="30" presetID="10" presetClass="entr" presetSubtype="0" fill="hold" grpId="0" nodeType="afterEffect">
                                  <p:stCondLst>
                                    <p:cond delay="25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fade">
                                      <p:cBhvr>
                                        <p:cTn id="32" dur="750"/>
                                        <p:tgtEl>
                                          <p:spTgt spid="13">
                                            <p:txEl>
                                              <p:pRg st="1" end="1"/>
                                            </p:txEl>
                                          </p:spTgt>
                                        </p:tgtEl>
                                      </p:cBhvr>
                                    </p:animEffect>
                                  </p:childTnLst>
                                </p:cTn>
                              </p:par>
                            </p:childTnLst>
                          </p:cTn>
                        </p:par>
                        <p:par>
                          <p:cTn id="33" fill="hold">
                            <p:stCondLst>
                              <p:cond delay="3500"/>
                            </p:stCondLst>
                            <p:childTnLst>
                              <p:par>
                                <p:cTn id="34" presetID="10" presetClass="entr" presetSubtype="0" fill="hold" grpId="0" nodeType="afterEffect">
                                  <p:stCondLst>
                                    <p:cond delay="250"/>
                                  </p:stCondLst>
                                  <p:childTnLst>
                                    <p:set>
                                      <p:cBhvr>
                                        <p:cTn id="35" dur="1" fill="hold">
                                          <p:stCondLst>
                                            <p:cond delay="0"/>
                                          </p:stCondLst>
                                        </p:cTn>
                                        <p:tgtEl>
                                          <p:spTgt spid="13">
                                            <p:txEl>
                                              <p:pRg st="2" end="2"/>
                                            </p:txEl>
                                          </p:spTgt>
                                        </p:tgtEl>
                                        <p:attrNameLst>
                                          <p:attrName>style.visibility</p:attrName>
                                        </p:attrNameLst>
                                      </p:cBhvr>
                                      <p:to>
                                        <p:strVal val="visible"/>
                                      </p:to>
                                    </p:set>
                                    <p:animEffect transition="in" filter="fade">
                                      <p:cBhvr>
                                        <p:cTn id="36" dur="750"/>
                                        <p:tgtEl>
                                          <p:spTgt spid="13">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750"/>
                                        <p:tgtEl>
                                          <p:spTgt spid="14"/>
                                        </p:tgtEl>
                                      </p:cBhvr>
                                    </p:animEffect>
                                  </p:childTnLst>
                                </p:cTn>
                              </p:par>
                            </p:childTnLst>
                          </p:cTn>
                        </p:par>
                        <p:par>
                          <p:cTn id="42" fill="hold">
                            <p:stCondLst>
                              <p:cond delay="750"/>
                            </p:stCondLst>
                            <p:childTnLst>
                              <p:par>
                                <p:cTn id="43" presetID="22" presetClass="entr" presetSubtype="1"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up)">
                                      <p:cBhvr>
                                        <p:cTn id="45" dur="750"/>
                                        <p:tgtEl>
                                          <p:spTgt spid="17"/>
                                        </p:tgtEl>
                                      </p:cBhvr>
                                    </p:animEffect>
                                  </p:childTnLst>
                                </p:cTn>
                              </p:par>
                            </p:childTnLst>
                          </p:cTn>
                        </p:par>
                        <p:par>
                          <p:cTn id="46" fill="hold">
                            <p:stCondLst>
                              <p:cond delay="1500"/>
                            </p:stCondLst>
                            <p:childTnLst>
                              <p:par>
                                <p:cTn id="47" presetID="10" presetClass="entr" presetSubtype="0" fill="hold" grpId="0" nodeType="afterEffect">
                                  <p:stCondLst>
                                    <p:cond delay="250"/>
                                  </p:stCondLst>
                                  <p:childTnLst>
                                    <p:set>
                                      <p:cBhvr>
                                        <p:cTn id="48" dur="1" fill="hold">
                                          <p:stCondLst>
                                            <p:cond delay="0"/>
                                          </p:stCondLst>
                                        </p:cTn>
                                        <p:tgtEl>
                                          <p:spTgt spid="15">
                                            <p:txEl>
                                              <p:pRg st="0" end="0"/>
                                            </p:txEl>
                                          </p:spTgt>
                                        </p:tgtEl>
                                        <p:attrNameLst>
                                          <p:attrName>style.visibility</p:attrName>
                                        </p:attrNameLst>
                                      </p:cBhvr>
                                      <p:to>
                                        <p:strVal val="visible"/>
                                      </p:to>
                                    </p:set>
                                    <p:animEffect transition="in" filter="fade">
                                      <p:cBhvr>
                                        <p:cTn id="49" dur="750"/>
                                        <p:tgtEl>
                                          <p:spTgt spid="15">
                                            <p:txEl>
                                              <p:pRg st="0" end="0"/>
                                            </p:txEl>
                                          </p:spTgt>
                                        </p:tgtEl>
                                      </p:cBhvr>
                                    </p:animEffect>
                                  </p:childTnLst>
                                </p:cTn>
                              </p:par>
                            </p:childTnLst>
                          </p:cTn>
                        </p:par>
                        <p:par>
                          <p:cTn id="50" fill="hold">
                            <p:stCondLst>
                              <p:cond delay="2500"/>
                            </p:stCondLst>
                            <p:childTnLst>
                              <p:par>
                                <p:cTn id="51" presetID="10" presetClass="entr" presetSubtype="0" fill="hold" grpId="0" nodeType="afterEffect">
                                  <p:stCondLst>
                                    <p:cond delay="250"/>
                                  </p:stCondLst>
                                  <p:childTnLst>
                                    <p:set>
                                      <p:cBhvr>
                                        <p:cTn id="52" dur="1" fill="hold">
                                          <p:stCondLst>
                                            <p:cond delay="0"/>
                                          </p:stCondLst>
                                        </p:cTn>
                                        <p:tgtEl>
                                          <p:spTgt spid="15">
                                            <p:txEl>
                                              <p:pRg st="1" end="1"/>
                                            </p:txEl>
                                          </p:spTgt>
                                        </p:tgtEl>
                                        <p:attrNameLst>
                                          <p:attrName>style.visibility</p:attrName>
                                        </p:attrNameLst>
                                      </p:cBhvr>
                                      <p:to>
                                        <p:strVal val="visible"/>
                                      </p:to>
                                    </p:set>
                                    <p:animEffect transition="in" filter="fade">
                                      <p:cBhvr>
                                        <p:cTn id="53" dur="750"/>
                                        <p:tgtEl>
                                          <p:spTgt spid="15">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250"/>
                                  </p:stCondLst>
                                  <p:childTnLst>
                                    <p:set>
                                      <p:cBhvr>
                                        <p:cTn id="56" dur="1" fill="hold">
                                          <p:stCondLst>
                                            <p:cond delay="0"/>
                                          </p:stCondLst>
                                        </p:cTn>
                                        <p:tgtEl>
                                          <p:spTgt spid="15">
                                            <p:txEl>
                                              <p:pRg st="2" end="2"/>
                                            </p:txEl>
                                          </p:spTgt>
                                        </p:tgtEl>
                                        <p:attrNameLst>
                                          <p:attrName>style.visibility</p:attrName>
                                        </p:attrNameLst>
                                      </p:cBhvr>
                                      <p:to>
                                        <p:strVal val="visible"/>
                                      </p:to>
                                    </p:set>
                                    <p:animEffect transition="in" filter="fade">
                                      <p:cBhvr>
                                        <p:cTn id="57" dur="75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p:bldP spid="13" grpId="0" uiExpand="1" build="p"/>
      <p:bldP spid="14" grpId="0"/>
      <p:bldP spid="1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215640" y="1737423"/>
            <a:ext cx="3356685" cy="3770674"/>
            <a:chOff x="4673600" y="2141154"/>
            <a:chExt cx="3430192" cy="3853247"/>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8638" t="40525" r="23441" b="6153"/>
            <a:stretch/>
          </p:blipFill>
          <p:spPr>
            <a:xfrm>
              <a:off x="4673600" y="2337563"/>
              <a:ext cx="3430192" cy="3656838"/>
            </a:xfrm>
            <a:prstGeom prst="rect">
              <a:avLst/>
            </a:prstGeom>
          </p:spPr>
        </p:pic>
        <p:sp>
          <p:nvSpPr>
            <p:cNvPr id="7" name="Rectangle 6"/>
            <p:cNvSpPr/>
            <p:nvPr/>
          </p:nvSpPr>
          <p:spPr>
            <a:xfrm>
              <a:off x="5876393" y="2141154"/>
              <a:ext cx="2227399" cy="50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Oval 24"/>
          <p:cNvSpPr/>
          <p:nvPr/>
        </p:nvSpPr>
        <p:spPr>
          <a:xfrm>
            <a:off x="-682906" y="-739715"/>
            <a:ext cx="10509812" cy="1932724"/>
          </a:xfrm>
          <a:prstGeom prst="ellipse">
            <a:avLst/>
          </a:prstGeom>
          <a:solidFill>
            <a:srgbClr val="FFE864"/>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a:solidFill>
                <a:srgbClr val="232321"/>
              </a:solidFill>
            </a:endParaRPr>
          </a:p>
        </p:txBody>
      </p:sp>
      <p:grpSp>
        <p:nvGrpSpPr>
          <p:cNvPr id="19" name="Group 18"/>
          <p:cNvGrpSpPr/>
          <p:nvPr/>
        </p:nvGrpSpPr>
        <p:grpSpPr>
          <a:xfrm>
            <a:off x="755651" y="1412255"/>
            <a:ext cx="5797549" cy="567108"/>
            <a:chOff x="755650" y="3105133"/>
            <a:chExt cx="5797549" cy="567108"/>
          </a:xfrm>
        </p:grpSpPr>
        <p:sp>
          <p:nvSpPr>
            <p:cNvPr id="12" name="Rectangle 11"/>
            <p:cNvSpPr/>
            <p:nvPr/>
          </p:nvSpPr>
          <p:spPr>
            <a:xfrm>
              <a:off x="755651" y="3105133"/>
              <a:ext cx="5797548" cy="495108"/>
            </a:xfrm>
            <a:prstGeom prst="rect">
              <a:avLst/>
            </a:prstGeom>
            <a:solidFill>
              <a:srgbClr val="9D9CCD">
                <a:alpha val="20000"/>
              </a:srgbClr>
            </a:solidFill>
            <a:ln w="19050">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solidFill>
                    <a:srgbClr val="232321"/>
                  </a:solidFill>
                </a:rPr>
                <a:t>To help you to write your poem, try and ask yourself:</a:t>
              </a:r>
            </a:p>
          </p:txBody>
        </p:sp>
        <p:sp>
          <p:nvSpPr>
            <p:cNvPr id="18" name="Rectangle 17"/>
            <p:cNvSpPr/>
            <p:nvPr/>
          </p:nvSpPr>
          <p:spPr>
            <a:xfrm>
              <a:off x="755650" y="3600241"/>
              <a:ext cx="5797549" cy="72000"/>
            </a:xfrm>
            <a:prstGeom prst="rect">
              <a:avLst/>
            </a:prstGeom>
            <a:solidFill>
              <a:srgbClr val="4A3682"/>
            </a:solidFill>
            <a:ln w="19050">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a:solidFill>
                  <a:srgbClr val="232321"/>
                </a:solidFill>
              </a:endParaRPr>
            </a:p>
          </p:txBody>
        </p:sp>
      </p:grpSp>
      <p:sp>
        <p:nvSpPr>
          <p:cNvPr id="21" name="TextBox 20"/>
          <p:cNvSpPr txBox="1"/>
          <p:nvPr/>
        </p:nvSpPr>
        <p:spPr>
          <a:xfrm>
            <a:off x="732044" y="208430"/>
            <a:ext cx="7679912" cy="507831"/>
          </a:xfrm>
          <a:prstGeom prst="rect">
            <a:avLst/>
          </a:prstGeom>
          <a:noFill/>
        </p:spPr>
        <p:txBody>
          <a:bodyPr wrap="square" lIns="0" tIns="0" rIns="0" bIns="0" rtlCol="0">
            <a:prstTxWarp prst="textArchDown">
              <a:avLst/>
            </a:prstTxWarp>
            <a:spAutoFit/>
          </a:bodyPr>
          <a:lstStyle/>
          <a:p>
            <a:pPr algn="ctr"/>
            <a:r>
              <a:rPr lang="en-GB" sz="3300" b="1" u="sng" dirty="0">
                <a:solidFill>
                  <a:srgbClr val="232321"/>
                </a:solidFill>
              </a:rPr>
              <a:t>Tip One:</a:t>
            </a:r>
            <a:r>
              <a:rPr lang="en-GB" sz="3300" b="1" dirty="0">
                <a:solidFill>
                  <a:srgbClr val="232321"/>
                </a:solidFill>
              </a:rPr>
              <a:t> Using a Personal Moment</a:t>
            </a:r>
          </a:p>
        </p:txBody>
      </p:sp>
      <p:grpSp>
        <p:nvGrpSpPr>
          <p:cNvPr id="5" name="Group 4"/>
          <p:cNvGrpSpPr/>
          <p:nvPr/>
        </p:nvGrpSpPr>
        <p:grpSpPr>
          <a:xfrm>
            <a:off x="3347439" y="2771559"/>
            <a:ext cx="3031334" cy="1972525"/>
            <a:chOff x="3631007" y="3641298"/>
            <a:chExt cx="3031334" cy="1972525"/>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2137" r="55903" b="39601"/>
            <a:stretch/>
          </p:blipFill>
          <p:spPr>
            <a:xfrm>
              <a:off x="3631007" y="3641298"/>
              <a:ext cx="3031334" cy="1972525"/>
            </a:xfrm>
            <a:prstGeom prst="snip2DiagRect">
              <a:avLst>
                <a:gd name="adj1" fmla="val 31462"/>
                <a:gd name="adj2" fmla="val 0"/>
              </a:avLst>
            </a:prstGeom>
          </p:spPr>
        </p:pic>
        <p:sp>
          <p:nvSpPr>
            <p:cNvPr id="13" name="Rectangle 12"/>
            <p:cNvSpPr/>
            <p:nvPr/>
          </p:nvSpPr>
          <p:spPr>
            <a:xfrm>
              <a:off x="4131465" y="4291189"/>
              <a:ext cx="2030419" cy="77210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solidFill>
                    <a:srgbClr val="232321"/>
                  </a:solidFill>
                </a:rPr>
                <a:t>What could I see in that moment? </a:t>
              </a:r>
            </a:p>
          </p:txBody>
        </p:sp>
      </p:grpSp>
      <p:grpSp>
        <p:nvGrpSpPr>
          <p:cNvPr id="20" name="Group 19"/>
          <p:cNvGrpSpPr/>
          <p:nvPr/>
        </p:nvGrpSpPr>
        <p:grpSpPr>
          <a:xfrm>
            <a:off x="389013" y="2107138"/>
            <a:ext cx="2620168" cy="1704976"/>
            <a:chOff x="3836590" y="3775073"/>
            <a:chExt cx="2620168" cy="1704976"/>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t="22137" r="55903" b="39601"/>
            <a:stretch/>
          </p:blipFill>
          <p:spPr>
            <a:xfrm>
              <a:off x="3836590" y="3775073"/>
              <a:ext cx="2620168" cy="1704976"/>
            </a:xfrm>
            <a:prstGeom prst="snip2DiagRect">
              <a:avLst>
                <a:gd name="adj1" fmla="val 31462"/>
                <a:gd name="adj2" fmla="val 0"/>
              </a:avLst>
            </a:prstGeom>
          </p:spPr>
        </p:pic>
        <p:sp>
          <p:nvSpPr>
            <p:cNvPr id="23" name="Rectangle 22"/>
            <p:cNvSpPr/>
            <p:nvPr/>
          </p:nvSpPr>
          <p:spPr>
            <a:xfrm>
              <a:off x="4334698" y="4152690"/>
              <a:ext cx="1623954" cy="104910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solidFill>
                    <a:srgbClr val="232321"/>
                  </a:solidFill>
                </a:rPr>
                <a:t>What was I thinking about?</a:t>
              </a:r>
            </a:p>
          </p:txBody>
        </p:sp>
      </p:grpSp>
      <p:grpSp>
        <p:nvGrpSpPr>
          <p:cNvPr id="8" name="Group 7"/>
          <p:cNvGrpSpPr/>
          <p:nvPr/>
        </p:nvGrpSpPr>
        <p:grpSpPr>
          <a:xfrm>
            <a:off x="2741044" y="2146649"/>
            <a:ext cx="1966070" cy="1077276"/>
            <a:chOff x="1285427" y="4840517"/>
            <a:chExt cx="1966070" cy="1077276"/>
          </a:xfrm>
        </p:grpSpPr>
        <p:sp>
          <p:nvSpPr>
            <p:cNvPr id="4" name="Oval 3"/>
            <p:cNvSpPr/>
            <p:nvPr/>
          </p:nvSpPr>
          <p:spPr>
            <a:xfrm>
              <a:off x="1285427" y="4840517"/>
              <a:ext cx="1966070" cy="1077276"/>
            </a:xfrm>
            <a:prstGeom prst="ellipse">
              <a:avLst/>
            </a:prstGeom>
            <a:solidFill>
              <a:srgbClr val="F8BD95">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a:solidFill>
                  <a:srgbClr val="232321"/>
                </a:solidFill>
              </a:endParaRPr>
            </a:p>
          </p:txBody>
        </p:sp>
        <p:sp>
          <p:nvSpPr>
            <p:cNvPr id="24" name="Rectangle 23"/>
            <p:cNvSpPr/>
            <p:nvPr/>
          </p:nvSpPr>
          <p:spPr>
            <a:xfrm>
              <a:off x="1541629" y="4993102"/>
              <a:ext cx="1453666" cy="77210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solidFill>
                    <a:srgbClr val="232321"/>
                  </a:solidFill>
                </a:rPr>
                <a:t>What could I hear?</a:t>
              </a:r>
            </a:p>
          </p:txBody>
        </p:sp>
      </p:grpSp>
      <p:grpSp>
        <p:nvGrpSpPr>
          <p:cNvPr id="29" name="Group 28"/>
          <p:cNvGrpSpPr/>
          <p:nvPr/>
        </p:nvGrpSpPr>
        <p:grpSpPr>
          <a:xfrm>
            <a:off x="4155800" y="4717263"/>
            <a:ext cx="2289110" cy="1375562"/>
            <a:chOff x="1123907" y="4691374"/>
            <a:chExt cx="2289110" cy="1375562"/>
          </a:xfrm>
        </p:grpSpPr>
        <p:sp>
          <p:nvSpPr>
            <p:cNvPr id="30" name="Oval 29"/>
            <p:cNvSpPr/>
            <p:nvPr/>
          </p:nvSpPr>
          <p:spPr>
            <a:xfrm>
              <a:off x="1123907" y="4691374"/>
              <a:ext cx="2289110" cy="1375562"/>
            </a:xfrm>
            <a:prstGeom prst="ellipse">
              <a:avLst/>
            </a:prstGeom>
            <a:solidFill>
              <a:srgbClr val="F8BD95">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a:solidFill>
                  <a:srgbClr val="232321"/>
                </a:solidFill>
              </a:endParaRPr>
            </a:p>
          </p:txBody>
        </p:sp>
        <p:sp>
          <p:nvSpPr>
            <p:cNvPr id="31" name="Rectangle 30"/>
            <p:cNvSpPr/>
            <p:nvPr/>
          </p:nvSpPr>
          <p:spPr>
            <a:xfrm>
              <a:off x="1123907" y="4854602"/>
              <a:ext cx="2289110" cy="104910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solidFill>
                    <a:srgbClr val="232321"/>
                  </a:solidFill>
                </a:rPr>
                <a:t>What was I saying? What were others saying?</a:t>
              </a:r>
            </a:p>
          </p:txBody>
        </p:sp>
      </p:grpSp>
      <p:grpSp>
        <p:nvGrpSpPr>
          <p:cNvPr id="32" name="Group 31"/>
          <p:cNvGrpSpPr/>
          <p:nvPr/>
        </p:nvGrpSpPr>
        <p:grpSpPr>
          <a:xfrm>
            <a:off x="458189" y="3654159"/>
            <a:ext cx="3889891" cy="2531199"/>
            <a:chOff x="3358622" y="3290455"/>
            <a:chExt cx="3889891" cy="2531199"/>
          </a:xfrm>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t="22137" r="55903" b="39601"/>
            <a:stretch/>
          </p:blipFill>
          <p:spPr>
            <a:xfrm>
              <a:off x="3358622" y="3290455"/>
              <a:ext cx="3889891" cy="2531199"/>
            </a:xfrm>
            <a:prstGeom prst="snip2DiagRect">
              <a:avLst>
                <a:gd name="adj1" fmla="val 31462"/>
                <a:gd name="adj2" fmla="val 0"/>
              </a:avLst>
            </a:prstGeom>
          </p:spPr>
        </p:pic>
        <p:sp>
          <p:nvSpPr>
            <p:cNvPr id="34" name="Rectangle 33"/>
            <p:cNvSpPr/>
            <p:nvPr/>
          </p:nvSpPr>
          <p:spPr>
            <a:xfrm>
              <a:off x="3854584" y="4012335"/>
              <a:ext cx="2934128" cy="132610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solidFill>
                    <a:srgbClr val="232321"/>
                  </a:solidFill>
                </a:rPr>
                <a:t>Why do I remember</a:t>
              </a:r>
            </a:p>
            <a:p>
              <a:pPr algn="ctr"/>
              <a:r>
                <a:rPr lang="en-GB" b="1" dirty="0">
                  <a:solidFill>
                    <a:srgbClr val="232321"/>
                  </a:solidFill>
                </a:rPr>
                <a:t>that moment so clearly?</a:t>
              </a:r>
            </a:p>
            <a:p>
              <a:pPr algn="ctr"/>
              <a:r>
                <a:rPr lang="en-GB" b="1" dirty="0">
                  <a:solidFill>
                    <a:srgbClr val="232321"/>
                  </a:solidFill>
                </a:rPr>
                <a:t>What makes it stick in my mind?</a:t>
              </a:r>
            </a:p>
          </p:txBody>
        </p:sp>
      </p:gr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3578" r="79339" b="86394"/>
          <a:stretch/>
        </p:blipFill>
        <p:spPr>
          <a:xfrm>
            <a:off x="6895969" y="5159804"/>
            <a:ext cx="1562100" cy="933021"/>
          </a:xfrm>
          <a:prstGeom prst="rect">
            <a:avLst/>
          </a:prstGeom>
        </p:spPr>
      </p:pic>
      <p:sp>
        <p:nvSpPr>
          <p:cNvPr id="27" name="TextBox 26"/>
          <p:cNvSpPr txBox="1"/>
          <p:nvPr/>
        </p:nvSpPr>
        <p:spPr>
          <a:xfrm>
            <a:off x="6654800" y="6107907"/>
            <a:ext cx="1733550" cy="271462"/>
          </a:xfrm>
          <a:prstGeom prst="rect">
            <a:avLst/>
          </a:prstGeom>
          <a:noFill/>
        </p:spPr>
        <p:txBody>
          <a:bodyPr wrap="square" lIns="0" tIns="0" rIns="0" bIns="0" rtlCol="0" anchor="ctr" anchorCtr="0">
            <a:noAutofit/>
          </a:bodyPr>
          <a:lstStyle/>
          <a:p>
            <a:pPr algn="r"/>
            <a:r>
              <a:rPr lang="en-GB" sz="700" dirty="0">
                <a:solidFill>
                  <a:srgbClr val="232321"/>
                </a:solidFill>
                <a:latin typeface="Roboto" panose="02000000000000000000" pitchFamily="2" charset="0"/>
                <a:ea typeface="Roboto" panose="02000000000000000000" pitchFamily="2" charset="0"/>
              </a:rPr>
              <a:t>Illustrations © 2021 Tony Ross</a:t>
            </a:r>
          </a:p>
        </p:txBody>
      </p:sp>
    </p:spTree>
    <p:extLst>
      <p:ext uri="{BB962C8B-B14F-4D97-AF65-F5344CB8AC3E}">
        <p14:creationId xmlns:p14="http://schemas.microsoft.com/office/powerpoint/2010/main" val="204653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7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7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75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75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55650" y="2510785"/>
            <a:ext cx="3568670" cy="1049106"/>
          </a:xfrm>
          <a:prstGeom prst="rect">
            <a:avLst/>
          </a:prstGeom>
          <a:solidFill>
            <a:srgbClr val="9D9CCD">
              <a:alpha val="2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232321"/>
                </a:solidFill>
              </a:rPr>
              <a:t>Begin by picking a word that stands out to you. This could be a thing, a feeling or place.</a:t>
            </a:r>
          </a:p>
        </p:txBody>
      </p:sp>
      <p:sp>
        <p:nvSpPr>
          <p:cNvPr id="25" name="Oval 24"/>
          <p:cNvSpPr/>
          <p:nvPr/>
        </p:nvSpPr>
        <p:spPr>
          <a:xfrm>
            <a:off x="-682906" y="-739715"/>
            <a:ext cx="10509812" cy="1932724"/>
          </a:xfrm>
          <a:prstGeom prst="ellipse">
            <a:avLst/>
          </a:prstGeom>
          <a:solidFill>
            <a:srgbClr val="FFE864"/>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a:solidFill>
                <a:srgbClr val="232321"/>
              </a:solidFill>
            </a:endParaRPr>
          </a:p>
        </p:txBody>
      </p:sp>
      <p:grpSp>
        <p:nvGrpSpPr>
          <p:cNvPr id="19" name="Group 18"/>
          <p:cNvGrpSpPr/>
          <p:nvPr/>
        </p:nvGrpSpPr>
        <p:grpSpPr>
          <a:xfrm>
            <a:off x="755650" y="1460478"/>
            <a:ext cx="5630635" cy="844107"/>
            <a:chOff x="755650" y="2966634"/>
            <a:chExt cx="5630635" cy="844107"/>
          </a:xfrm>
        </p:grpSpPr>
        <p:sp>
          <p:nvSpPr>
            <p:cNvPr id="12" name="Rectangle 11"/>
            <p:cNvSpPr/>
            <p:nvPr/>
          </p:nvSpPr>
          <p:spPr>
            <a:xfrm>
              <a:off x="755651" y="2966634"/>
              <a:ext cx="5630634" cy="772107"/>
            </a:xfrm>
            <a:prstGeom prst="rect">
              <a:avLst/>
            </a:prstGeom>
            <a:solidFill>
              <a:srgbClr val="F8BD95">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solidFill>
                    <a:srgbClr val="232321"/>
                  </a:solidFill>
                </a:rPr>
                <a:t>Alliteration</a:t>
              </a:r>
              <a:r>
                <a:rPr lang="en-GB" dirty="0">
                  <a:solidFill>
                    <a:srgbClr val="232321"/>
                  </a:solidFill>
                </a:rPr>
                <a:t> is a poetic device that involves repeating the sounds at the beginning of words. </a:t>
              </a:r>
            </a:p>
          </p:txBody>
        </p:sp>
        <p:sp>
          <p:nvSpPr>
            <p:cNvPr id="18" name="Rectangle 17"/>
            <p:cNvSpPr/>
            <p:nvPr/>
          </p:nvSpPr>
          <p:spPr>
            <a:xfrm>
              <a:off x="755650" y="3738741"/>
              <a:ext cx="5630635" cy="72000"/>
            </a:xfrm>
            <a:prstGeom prst="rect">
              <a:avLst/>
            </a:prstGeom>
            <a:solidFill>
              <a:srgbClr val="23232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a:solidFill>
                  <a:srgbClr val="232321"/>
                </a:solidFill>
              </a:endParaRPr>
            </a:p>
          </p:txBody>
        </p:sp>
      </p:grpSp>
      <p:sp>
        <p:nvSpPr>
          <p:cNvPr id="21" name="TextBox 20"/>
          <p:cNvSpPr txBox="1"/>
          <p:nvPr/>
        </p:nvSpPr>
        <p:spPr>
          <a:xfrm>
            <a:off x="732044" y="208430"/>
            <a:ext cx="7679912" cy="507831"/>
          </a:xfrm>
          <a:prstGeom prst="rect">
            <a:avLst/>
          </a:prstGeom>
          <a:noFill/>
        </p:spPr>
        <p:txBody>
          <a:bodyPr wrap="square" lIns="0" tIns="0" rIns="0" bIns="0" rtlCol="0">
            <a:prstTxWarp prst="textArchDown">
              <a:avLst/>
            </a:prstTxWarp>
            <a:spAutoFit/>
          </a:bodyPr>
          <a:lstStyle/>
          <a:p>
            <a:pPr algn="ctr"/>
            <a:r>
              <a:rPr lang="en-GB" sz="3300" b="1" u="sng" dirty="0">
                <a:solidFill>
                  <a:srgbClr val="232321"/>
                </a:solidFill>
              </a:rPr>
              <a:t>Tip Two:</a:t>
            </a:r>
            <a:r>
              <a:rPr lang="en-GB" sz="3300" b="1" dirty="0">
                <a:solidFill>
                  <a:srgbClr val="232321"/>
                </a:solidFill>
              </a:rPr>
              <a:t> Identifying Sounds</a:t>
            </a:r>
          </a:p>
        </p:txBody>
      </p:sp>
      <p:sp>
        <p:nvSpPr>
          <p:cNvPr id="16" name="Rectangle 15"/>
          <p:cNvSpPr/>
          <p:nvPr/>
        </p:nvSpPr>
        <p:spPr>
          <a:xfrm>
            <a:off x="755650" y="4773981"/>
            <a:ext cx="6073412" cy="77210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232321"/>
                </a:solidFill>
              </a:rPr>
              <a:t>Try writing a few phrases or sentences using these words.</a:t>
            </a:r>
          </a:p>
          <a:p>
            <a:r>
              <a:rPr lang="en-GB" dirty="0">
                <a:solidFill>
                  <a:srgbClr val="232321"/>
                </a:solidFill>
              </a:rPr>
              <a:t>For example:</a:t>
            </a:r>
          </a:p>
        </p:txBody>
      </p:sp>
      <p:sp>
        <p:nvSpPr>
          <p:cNvPr id="11" name="Rectangle 10"/>
          <p:cNvSpPr/>
          <p:nvPr/>
        </p:nvSpPr>
        <p:spPr>
          <a:xfrm>
            <a:off x="2336976" y="5320718"/>
            <a:ext cx="5721350" cy="772107"/>
          </a:xfrm>
          <a:prstGeom prst="rect">
            <a:avLst/>
          </a:prstGeom>
          <a:solidFill>
            <a:srgbClr val="9D9CCD">
              <a:alpha val="20000"/>
            </a:srgbClr>
          </a:solidFill>
          <a:ln w="19050">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232321"/>
                </a:solidFill>
              </a:rPr>
              <a:t>I pushed off from the </a:t>
            </a:r>
            <a:r>
              <a:rPr lang="en-GB" b="1" dirty="0">
                <a:solidFill>
                  <a:srgbClr val="232321"/>
                </a:solidFill>
              </a:rPr>
              <a:t>s</a:t>
            </a:r>
            <a:r>
              <a:rPr lang="en-GB" dirty="0">
                <a:solidFill>
                  <a:srgbClr val="232321"/>
                </a:solidFill>
              </a:rPr>
              <a:t>ide with a </a:t>
            </a:r>
            <a:r>
              <a:rPr lang="en-GB" b="1" dirty="0">
                <a:solidFill>
                  <a:srgbClr val="232321"/>
                </a:solidFill>
              </a:rPr>
              <a:t>s</a:t>
            </a:r>
            <a:r>
              <a:rPr lang="en-GB" dirty="0">
                <a:solidFill>
                  <a:srgbClr val="232321"/>
                </a:solidFill>
              </a:rPr>
              <a:t>plash and a </a:t>
            </a:r>
            <a:r>
              <a:rPr lang="en-GB" b="1" dirty="0">
                <a:solidFill>
                  <a:srgbClr val="232321"/>
                </a:solidFill>
              </a:rPr>
              <a:t>s</a:t>
            </a:r>
            <a:r>
              <a:rPr lang="en-GB" dirty="0">
                <a:solidFill>
                  <a:srgbClr val="232321"/>
                </a:solidFill>
              </a:rPr>
              <a:t>troke.</a:t>
            </a:r>
          </a:p>
          <a:p>
            <a:r>
              <a:rPr lang="en-GB" b="1" dirty="0">
                <a:solidFill>
                  <a:srgbClr val="232321"/>
                </a:solidFill>
              </a:rPr>
              <a:t>S</a:t>
            </a:r>
            <a:r>
              <a:rPr lang="en-GB" dirty="0">
                <a:solidFill>
                  <a:srgbClr val="232321"/>
                </a:solidFill>
              </a:rPr>
              <a:t>oon, I felt </a:t>
            </a:r>
            <a:r>
              <a:rPr lang="en-GB" b="1" dirty="0">
                <a:solidFill>
                  <a:srgbClr val="232321"/>
                </a:solidFill>
              </a:rPr>
              <a:t>s</a:t>
            </a:r>
            <a:r>
              <a:rPr lang="en-GB" dirty="0">
                <a:solidFill>
                  <a:srgbClr val="232321"/>
                </a:solidFill>
              </a:rPr>
              <a:t>afe; I was a </a:t>
            </a:r>
            <a:r>
              <a:rPr lang="en-GB" b="1" dirty="0">
                <a:solidFill>
                  <a:srgbClr val="232321"/>
                </a:solidFill>
              </a:rPr>
              <a:t>s</a:t>
            </a:r>
            <a:r>
              <a:rPr lang="en-GB" dirty="0">
                <a:solidFill>
                  <a:srgbClr val="232321"/>
                </a:solidFill>
              </a:rPr>
              <a:t>wimming </a:t>
            </a:r>
            <a:r>
              <a:rPr lang="en-GB" b="1" dirty="0">
                <a:solidFill>
                  <a:srgbClr val="232321"/>
                </a:solidFill>
              </a:rPr>
              <a:t>s</a:t>
            </a:r>
            <a:r>
              <a:rPr lang="en-GB" dirty="0">
                <a:solidFill>
                  <a:srgbClr val="232321"/>
                </a:solidFill>
              </a:rPr>
              <a:t>uperstar!</a:t>
            </a:r>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58333" t="1314" r="23334" b="83323"/>
          <a:stretch/>
        </p:blipFill>
        <p:spPr>
          <a:xfrm>
            <a:off x="5436641" y="2962799"/>
            <a:ext cx="2079184" cy="1306664"/>
          </a:xfrm>
          <a:prstGeom prst="rect">
            <a:avLst/>
          </a:prstGeom>
        </p:spPr>
      </p:pic>
      <p:sp>
        <p:nvSpPr>
          <p:cNvPr id="14" name="Rectangle 13"/>
          <p:cNvSpPr/>
          <p:nvPr/>
        </p:nvSpPr>
        <p:spPr>
          <a:xfrm>
            <a:off x="5801233" y="3368577"/>
            <a:ext cx="1350000" cy="4951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solidFill>
                  <a:srgbClr val="232321"/>
                </a:solidFill>
              </a:rPr>
              <a:t>swimming</a:t>
            </a:r>
          </a:p>
        </p:txBody>
      </p:sp>
      <p:sp>
        <p:nvSpPr>
          <p:cNvPr id="15" name="Rectangle 14"/>
          <p:cNvSpPr/>
          <p:nvPr/>
        </p:nvSpPr>
        <p:spPr>
          <a:xfrm>
            <a:off x="5801233" y="2549523"/>
            <a:ext cx="1350000" cy="4951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solidFill>
                  <a:srgbClr val="4A3682"/>
                </a:solidFill>
              </a:rPr>
              <a:t>soon</a:t>
            </a:r>
          </a:p>
        </p:txBody>
      </p:sp>
      <p:sp>
        <p:nvSpPr>
          <p:cNvPr id="17" name="Rectangle 16"/>
          <p:cNvSpPr/>
          <p:nvPr/>
        </p:nvSpPr>
        <p:spPr>
          <a:xfrm>
            <a:off x="5940849" y="4161596"/>
            <a:ext cx="1350000" cy="4951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solidFill>
                  <a:srgbClr val="4A3682"/>
                </a:solidFill>
              </a:rPr>
              <a:t>superstar</a:t>
            </a:r>
          </a:p>
        </p:txBody>
      </p:sp>
      <p:sp>
        <p:nvSpPr>
          <p:cNvPr id="20" name="Rectangle 19"/>
          <p:cNvSpPr/>
          <p:nvPr/>
        </p:nvSpPr>
        <p:spPr>
          <a:xfrm>
            <a:off x="4572000" y="3804431"/>
            <a:ext cx="1350000" cy="4951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solidFill>
                  <a:srgbClr val="4A3682"/>
                </a:solidFill>
              </a:rPr>
              <a:t>stroke</a:t>
            </a:r>
          </a:p>
        </p:txBody>
      </p:sp>
      <p:sp>
        <p:nvSpPr>
          <p:cNvPr id="22" name="Rectangle 21"/>
          <p:cNvSpPr/>
          <p:nvPr/>
        </p:nvSpPr>
        <p:spPr>
          <a:xfrm>
            <a:off x="7066185" y="3690367"/>
            <a:ext cx="1350000" cy="4951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solidFill>
                  <a:srgbClr val="4A3682"/>
                </a:solidFill>
              </a:rPr>
              <a:t>side</a:t>
            </a:r>
          </a:p>
        </p:txBody>
      </p:sp>
      <p:sp>
        <p:nvSpPr>
          <p:cNvPr id="23" name="Rectangle 22"/>
          <p:cNvSpPr/>
          <p:nvPr/>
        </p:nvSpPr>
        <p:spPr>
          <a:xfrm>
            <a:off x="4578562" y="2885909"/>
            <a:ext cx="1350000" cy="4951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solidFill>
                  <a:srgbClr val="4A3682"/>
                </a:solidFill>
              </a:rPr>
              <a:t>safe</a:t>
            </a:r>
          </a:p>
        </p:txBody>
      </p:sp>
      <p:sp>
        <p:nvSpPr>
          <p:cNvPr id="24" name="Rectangle 23"/>
          <p:cNvSpPr/>
          <p:nvPr/>
        </p:nvSpPr>
        <p:spPr>
          <a:xfrm>
            <a:off x="6981313" y="2866068"/>
            <a:ext cx="1350000" cy="4951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solidFill>
                  <a:srgbClr val="4A3682"/>
                </a:solidFill>
              </a:rPr>
              <a:t>splash</a:t>
            </a:r>
          </a:p>
        </p:txBody>
      </p:sp>
      <p:sp>
        <p:nvSpPr>
          <p:cNvPr id="26" name="Rectangle 25"/>
          <p:cNvSpPr/>
          <p:nvPr/>
        </p:nvSpPr>
        <p:spPr>
          <a:xfrm>
            <a:off x="755650" y="3695593"/>
            <a:ext cx="3568670" cy="772107"/>
          </a:xfrm>
          <a:prstGeom prst="rect">
            <a:avLst/>
          </a:prstGeom>
          <a:solidFill>
            <a:srgbClr val="9D9CCD">
              <a:alpha val="2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232321"/>
                </a:solidFill>
              </a:rPr>
              <a:t>Now, think of other words that begin with the same sound.</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7937" t="43081" r="20796" b="39062"/>
          <a:stretch/>
        </p:blipFill>
        <p:spPr>
          <a:xfrm>
            <a:off x="5913026" y="1258348"/>
            <a:ext cx="2692244" cy="1153119"/>
          </a:xfrm>
          <a:prstGeom prst="roundRect">
            <a:avLst>
              <a:gd name="adj" fmla="val 50000"/>
            </a:avLst>
          </a:prstGeom>
        </p:spPr>
      </p:pic>
    </p:spTree>
    <p:extLst>
      <p:ext uri="{BB962C8B-B14F-4D97-AF65-F5344CB8AC3E}">
        <p14:creationId xmlns:p14="http://schemas.microsoft.com/office/powerpoint/2010/main" val="394003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750"/>
                                        <p:tgtEl>
                                          <p:spTgt spid="19"/>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75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750"/>
                                        <p:tgtEl>
                                          <p:spTgt spid="14"/>
                                        </p:tgtEl>
                                      </p:cBhvr>
                                    </p:animEffect>
                                  </p:childTnLst>
                                </p:cTn>
                              </p:par>
                            </p:childTnLst>
                          </p:cTn>
                        </p:par>
                        <p:par>
                          <p:cTn id="22" fill="hold">
                            <p:stCondLst>
                              <p:cond delay="750"/>
                            </p:stCondLst>
                            <p:childTnLst>
                              <p:par>
                                <p:cTn id="23" presetID="22" presetClass="entr" presetSubtype="1"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75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75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750"/>
                                        <p:tgtEl>
                                          <p:spTgt spid="15"/>
                                        </p:tgtEl>
                                      </p:cBhvr>
                                    </p:animEffect>
                                  </p:childTnLst>
                                </p:cTn>
                              </p:par>
                            </p:childTnLst>
                          </p:cTn>
                        </p:par>
                        <p:par>
                          <p:cTn id="36" fill="hold">
                            <p:stCondLst>
                              <p:cond delay="750"/>
                            </p:stCondLst>
                            <p:childTnLst>
                              <p:par>
                                <p:cTn id="37" presetID="10" presetClass="entr" presetSubtype="0" fill="hold" grpId="0" nodeType="afterEffect">
                                  <p:stCondLst>
                                    <p:cond delay="25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750"/>
                                        <p:tgtEl>
                                          <p:spTgt spid="17"/>
                                        </p:tgtEl>
                                      </p:cBhvr>
                                    </p:animEffect>
                                  </p:childTnLst>
                                </p:cTn>
                              </p:par>
                            </p:childTnLst>
                          </p:cTn>
                        </p:par>
                        <p:par>
                          <p:cTn id="40" fill="hold">
                            <p:stCondLst>
                              <p:cond delay="1750"/>
                            </p:stCondLst>
                            <p:childTnLst>
                              <p:par>
                                <p:cTn id="41" presetID="10" presetClass="entr" presetSubtype="0" fill="hold" grpId="0" nodeType="afterEffect">
                                  <p:stCondLst>
                                    <p:cond delay="25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750"/>
                                        <p:tgtEl>
                                          <p:spTgt spid="20"/>
                                        </p:tgtEl>
                                      </p:cBhvr>
                                    </p:animEffect>
                                  </p:childTnLst>
                                </p:cTn>
                              </p:par>
                            </p:childTnLst>
                          </p:cTn>
                        </p:par>
                        <p:par>
                          <p:cTn id="44" fill="hold">
                            <p:stCondLst>
                              <p:cond delay="2750"/>
                            </p:stCondLst>
                            <p:childTnLst>
                              <p:par>
                                <p:cTn id="45" presetID="10" presetClass="entr" presetSubtype="0" fill="hold" grpId="0" nodeType="afterEffect">
                                  <p:stCondLst>
                                    <p:cond delay="25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750"/>
                                        <p:tgtEl>
                                          <p:spTgt spid="22"/>
                                        </p:tgtEl>
                                      </p:cBhvr>
                                    </p:animEffect>
                                  </p:childTnLst>
                                </p:cTn>
                              </p:par>
                            </p:childTnLst>
                          </p:cTn>
                        </p:par>
                        <p:par>
                          <p:cTn id="48" fill="hold">
                            <p:stCondLst>
                              <p:cond delay="3750"/>
                            </p:stCondLst>
                            <p:childTnLst>
                              <p:par>
                                <p:cTn id="49" presetID="10" presetClass="entr" presetSubtype="0" fill="hold" grpId="0" nodeType="afterEffect">
                                  <p:stCondLst>
                                    <p:cond delay="25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750"/>
                                        <p:tgtEl>
                                          <p:spTgt spid="23"/>
                                        </p:tgtEl>
                                      </p:cBhvr>
                                    </p:animEffect>
                                  </p:childTnLst>
                                </p:cTn>
                              </p:par>
                            </p:childTnLst>
                          </p:cTn>
                        </p:par>
                        <p:par>
                          <p:cTn id="52" fill="hold">
                            <p:stCondLst>
                              <p:cond delay="4750"/>
                            </p:stCondLst>
                            <p:childTnLst>
                              <p:par>
                                <p:cTn id="53" presetID="10" presetClass="entr" presetSubtype="0" fill="hold" grpId="0" nodeType="afterEffect">
                                  <p:stCondLst>
                                    <p:cond delay="25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75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750"/>
                                        <p:tgtEl>
                                          <p:spTgt spid="16"/>
                                        </p:tgtEl>
                                      </p:cBhvr>
                                    </p:animEffect>
                                  </p:childTnLst>
                                </p:cTn>
                              </p:par>
                            </p:childTnLst>
                          </p:cTn>
                        </p:par>
                        <p:par>
                          <p:cTn id="61" fill="hold">
                            <p:stCondLst>
                              <p:cond delay="750"/>
                            </p:stCondLst>
                            <p:childTnLst>
                              <p:par>
                                <p:cTn id="62" presetID="10" presetClass="entr" presetSubtype="0"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p:bldP spid="11" grpId="0" animBg="1"/>
      <p:bldP spid="14" grpId="0"/>
      <p:bldP spid="15" grpId="0"/>
      <p:bldP spid="17" grpId="0"/>
      <p:bldP spid="20" grpId="0"/>
      <p:bldP spid="22" grpId="0"/>
      <p:bldP spid="23" grpId="0"/>
      <p:bldP spid="24" grpId="0"/>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7684" t="8009" r="19699" b="53586"/>
          <a:stretch/>
        </p:blipFill>
        <p:spPr>
          <a:xfrm>
            <a:off x="5561241" y="1290085"/>
            <a:ext cx="2707744" cy="2255179"/>
          </a:xfrm>
          <a:prstGeom prst="snip2DiagRect">
            <a:avLst/>
          </a:prstGeom>
        </p:spPr>
      </p:pic>
      <p:sp>
        <p:nvSpPr>
          <p:cNvPr id="6" name="Rectangle 5"/>
          <p:cNvSpPr/>
          <p:nvPr/>
        </p:nvSpPr>
        <p:spPr>
          <a:xfrm>
            <a:off x="755650" y="2495269"/>
            <a:ext cx="4924956" cy="772107"/>
          </a:xfrm>
          <a:prstGeom prst="rect">
            <a:avLst/>
          </a:prstGeom>
          <a:solidFill>
            <a:srgbClr val="9D9CCD">
              <a:alpha val="2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232321"/>
                </a:solidFill>
              </a:rPr>
              <a:t>They are useful, descriptive tools that help the reader to create vivid images in their mind.</a:t>
            </a:r>
          </a:p>
        </p:txBody>
      </p:sp>
      <p:sp>
        <p:nvSpPr>
          <p:cNvPr id="25" name="Oval 24"/>
          <p:cNvSpPr/>
          <p:nvPr/>
        </p:nvSpPr>
        <p:spPr>
          <a:xfrm>
            <a:off x="-682906" y="-739715"/>
            <a:ext cx="10509812" cy="1932724"/>
          </a:xfrm>
          <a:prstGeom prst="ellipse">
            <a:avLst/>
          </a:prstGeom>
          <a:solidFill>
            <a:srgbClr val="FFE864"/>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a:solidFill>
                <a:srgbClr val="232321"/>
              </a:solidFill>
            </a:endParaRPr>
          </a:p>
        </p:txBody>
      </p:sp>
      <p:grpSp>
        <p:nvGrpSpPr>
          <p:cNvPr id="19" name="Group 18"/>
          <p:cNvGrpSpPr/>
          <p:nvPr/>
        </p:nvGrpSpPr>
        <p:grpSpPr>
          <a:xfrm>
            <a:off x="755650" y="1598977"/>
            <a:ext cx="4447381" cy="567045"/>
            <a:chOff x="755650" y="3105133"/>
            <a:chExt cx="4447381" cy="567045"/>
          </a:xfrm>
        </p:grpSpPr>
        <p:sp>
          <p:nvSpPr>
            <p:cNvPr id="12" name="Rectangle 11"/>
            <p:cNvSpPr/>
            <p:nvPr/>
          </p:nvSpPr>
          <p:spPr>
            <a:xfrm>
              <a:off x="755651" y="3105133"/>
              <a:ext cx="4447380" cy="495108"/>
            </a:xfrm>
            <a:prstGeom prst="rect">
              <a:avLst/>
            </a:prstGeom>
            <a:solidFill>
              <a:srgbClr val="F8BD95">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solidFill>
                    <a:srgbClr val="232321"/>
                  </a:solidFill>
                </a:rPr>
                <a:t>Adjectives</a:t>
              </a:r>
              <a:r>
                <a:rPr lang="en-GB" dirty="0">
                  <a:solidFill>
                    <a:srgbClr val="232321"/>
                  </a:solidFill>
                </a:rPr>
                <a:t> are words that describe nouns.</a:t>
              </a:r>
            </a:p>
          </p:txBody>
        </p:sp>
        <p:sp>
          <p:nvSpPr>
            <p:cNvPr id="18" name="Rectangle 17"/>
            <p:cNvSpPr/>
            <p:nvPr/>
          </p:nvSpPr>
          <p:spPr>
            <a:xfrm>
              <a:off x="755650" y="3600178"/>
              <a:ext cx="4447381" cy="72000"/>
            </a:xfrm>
            <a:prstGeom prst="rect">
              <a:avLst/>
            </a:prstGeom>
            <a:solidFill>
              <a:srgbClr val="23232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a:solidFill>
                  <a:srgbClr val="232321"/>
                </a:solidFill>
              </a:endParaRPr>
            </a:p>
          </p:txBody>
        </p:sp>
      </p:grpSp>
      <p:sp>
        <p:nvSpPr>
          <p:cNvPr id="21" name="TextBox 20"/>
          <p:cNvSpPr txBox="1"/>
          <p:nvPr/>
        </p:nvSpPr>
        <p:spPr>
          <a:xfrm>
            <a:off x="732044" y="208430"/>
            <a:ext cx="7679912" cy="507831"/>
          </a:xfrm>
          <a:prstGeom prst="rect">
            <a:avLst/>
          </a:prstGeom>
          <a:noFill/>
        </p:spPr>
        <p:txBody>
          <a:bodyPr wrap="square" lIns="0" tIns="0" rIns="0" bIns="0" rtlCol="0">
            <a:prstTxWarp prst="textArchDown">
              <a:avLst/>
            </a:prstTxWarp>
            <a:spAutoFit/>
          </a:bodyPr>
          <a:lstStyle/>
          <a:p>
            <a:pPr algn="ctr"/>
            <a:r>
              <a:rPr lang="en-GB" sz="3300" b="1" u="sng" dirty="0">
                <a:solidFill>
                  <a:srgbClr val="232321"/>
                </a:solidFill>
              </a:rPr>
              <a:t>Tip Three:</a:t>
            </a:r>
            <a:r>
              <a:rPr lang="en-GB" sz="3300" b="1" dirty="0">
                <a:solidFill>
                  <a:srgbClr val="232321"/>
                </a:solidFill>
              </a:rPr>
              <a:t> Using Adjectives</a:t>
            </a:r>
          </a:p>
        </p:txBody>
      </p:sp>
      <p:sp>
        <p:nvSpPr>
          <p:cNvPr id="16" name="Rectangle 15"/>
          <p:cNvSpPr/>
          <p:nvPr/>
        </p:nvSpPr>
        <p:spPr>
          <a:xfrm>
            <a:off x="755650" y="3823152"/>
            <a:ext cx="7632700" cy="77210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232321"/>
                </a:solidFill>
              </a:rPr>
              <a:t>Try picking an object or a thing and then adding a few adjectives to help describe it.</a:t>
            </a:r>
          </a:p>
        </p:txBody>
      </p:sp>
      <p:sp>
        <p:nvSpPr>
          <p:cNvPr id="11" name="Rectangle 10"/>
          <p:cNvSpPr/>
          <p:nvPr/>
        </p:nvSpPr>
        <p:spPr>
          <a:xfrm rot="21421089">
            <a:off x="715991" y="4668564"/>
            <a:ext cx="3816350" cy="495108"/>
          </a:xfrm>
          <a:prstGeom prst="rect">
            <a:avLst/>
          </a:prstGeom>
          <a:solidFill>
            <a:srgbClr val="9D9CCD">
              <a:alpha val="20000"/>
            </a:srgbClr>
          </a:solidFill>
          <a:ln w="19050">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rgbClr val="232321"/>
                </a:solidFill>
              </a:rPr>
              <a:t>the </a:t>
            </a:r>
            <a:r>
              <a:rPr lang="en-GB" b="1" dirty="0">
                <a:solidFill>
                  <a:srgbClr val="232321"/>
                </a:solidFill>
              </a:rPr>
              <a:t>colossal</a:t>
            </a:r>
            <a:r>
              <a:rPr lang="en-GB" dirty="0">
                <a:solidFill>
                  <a:srgbClr val="232321"/>
                </a:solidFill>
              </a:rPr>
              <a:t>, </a:t>
            </a:r>
            <a:r>
              <a:rPr lang="en-GB" b="1" dirty="0">
                <a:solidFill>
                  <a:srgbClr val="232321"/>
                </a:solidFill>
              </a:rPr>
              <a:t>rocky</a:t>
            </a:r>
            <a:r>
              <a:rPr lang="en-GB" dirty="0">
                <a:solidFill>
                  <a:srgbClr val="232321"/>
                </a:solidFill>
              </a:rPr>
              <a:t> mountain path</a:t>
            </a:r>
          </a:p>
        </p:txBody>
      </p:sp>
      <p:sp>
        <p:nvSpPr>
          <p:cNvPr id="27" name="Rectangle 26"/>
          <p:cNvSpPr/>
          <p:nvPr/>
        </p:nvSpPr>
        <p:spPr>
          <a:xfrm rot="351506">
            <a:off x="4681748" y="4967721"/>
            <a:ext cx="3816350" cy="495108"/>
          </a:xfrm>
          <a:prstGeom prst="rect">
            <a:avLst/>
          </a:prstGeom>
          <a:solidFill>
            <a:srgbClr val="9D9CCD">
              <a:alpha val="20000"/>
            </a:srgbClr>
          </a:solidFill>
          <a:ln w="19050">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rgbClr val="232321"/>
                </a:solidFill>
              </a:rPr>
              <a:t>my stepdad’s </a:t>
            </a:r>
            <a:r>
              <a:rPr lang="en-GB" b="1" dirty="0">
                <a:solidFill>
                  <a:srgbClr val="232321"/>
                </a:solidFill>
              </a:rPr>
              <a:t>delicious</a:t>
            </a:r>
            <a:r>
              <a:rPr lang="en-GB" dirty="0">
                <a:solidFill>
                  <a:srgbClr val="232321"/>
                </a:solidFill>
              </a:rPr>
              <a:t>, </a:t>
            </a:r>
            <a:r>
              <a:rPr lang="en-GB" b="1" dirty="0">
                <a:solidFill>
                  <a:srgbClr val="232321"/>
                </a:solidFill>
              </a:rPr>
              <a:t>spicy</a:t>
            </a:r>
            <a:r>
              <a:rPr lang="en-GB" dirty="0">
                <a:solidFill>
                  <a:srgbClr val="232321"/>
                </a:solidFill>
              </a:rPr>
              <a:t> curry</a:t>
            </a:r>
          </a:p>
        </p:txBody>
      </p:sp>
      <p:sp>
        <p:nvSpPr>
          <p:cNvPr id="28" name="Rectangle 27"/>
          <p:cNvSpPr/>
          <p:nvPr/>
        </p:nvSpPr>
        <p:spPr>
          <a:xfrm rot="165673">
            <a:off x="2563671" y="5513328"/>
            <a:ext cx="4016656" cy="495108"/>
          </a:xfrm>
          <a:prstGeom prst="rect">
            <a:avLst/>
          </a:prstGeom>
          <a:solidFill>
            <a:srgbClr val="9D9CCD">
              <a:alpha val="20000"/>
            </a:srgbClr>
          </a:solidFill>
          <a:ln w="19050">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rgbClr val="232321"/>
                </a:solidFill>
              </a:rPr>
              <a:t>their </a:t>
            </a:r>
            <a:r>
              <a:rPr lang="en-GB" b="1" dirty="0">
                <a:solidFill>
                  <a:srgbClr val="232321"/>
                </a:solidFill>
              </a:rPr>
              <a:t>quaint</a:t>
            </a:r>
            <a:r>
              <a:rPr lang="en-GB" dirty="0">
                <a:solidFill>
                  <a:srgbClr val="232321"/>
                </a:solidFill>
              </a:rPr>
              <a:t>, </a:t>
            </a:r>
            <a:r>
              <a:rPr lang="en-GB" b="1" dirty="0">
                <a:solidFill>
                  <a:srgbClr val="232321"/>
                </a:solidFill>
              </a:rPr>
              <a:t>cosy</a:t>
            </a:r>
            <a:r>
              <a:rPr lang="en-GB" dirty="0">
                <a:solidFill>
                  <a:srgbClr val="232321"/>
                </a:solidFill>
              </a:rPr>
              <a:t> cottage by the sea</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9409" t="45694" r="29409" b="45694"/>
          <a:stretch/>
        </p:blipFill>
        <p:spPr>
          <a:xfrm>
            <a:off x="439838" y="3423360"/>
            <a:ext cx="8264323" cy="590500"/>
          </a:xfrm>
          <a:prstGeom prst="rect">
            <a:avLst/>
          </a:prstGeom>
        </p:spPr>
      </p:pic>
      <p:sp>
        <p:nvSpPr>
          <p:cNvPr id="29" name="Rectangle 28"/>
          <p:cNvSpPr/>
          <p:nvPr/>
        </p:nvSpPr>
        <p:spPr>
          <a:xfrm>
            <a:off x="1915056" y="4097493"/>
            <a:ext cx="1552044" cy="49510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232321"/>
                </a:solidFill>
              </a:rPr>
              <a:t>For example:</a:t>
            </a:r>
          </a:p>
        </p:txBody>
      </p:sp>
      <p:sp>
        <p:nvSpPr>
          <p:cNvPr id="17" name="TextBox 16"/>
          <p:cNvSpPr txBox="1"/>
          <p:nvPr/>
        </p:nvSpPr>
        <p:spPr>
          <a:xfrm>
            <a:off x="6654800" y="6107907"/>
            <a:ext cx="1733550" cy="271462"/>
          </a:xfrm>
          <a:prstGeom prst="rect">
            <a:avLst/>
          </a:prstGeom>
          <a:noFill/>
        </p:spPr>
        <p:txBody>
          <a:bodyPr wrap="square" lIns="0" tIns="0" rIns="0" bIns="0" rtlCol="0" anchor="ctr" anchorCtr="0">
            <a:noAutofit/>
          </a:bodyPr>
          <a:lstStyle/>
          <a:p>
            <a:pPr algn="r"/>
            <a:r>
              <a:rPr lang="en-GB" sz="700" dirty="0">
                <a:solidFill>
                  <a:srgbClr val="232321"/>
                </a:solidFill>
                <a:latin typeface="Roboto" panose="02000000000000000000" pitchFamily="2" charset="0"/>
                <a:ea typeface="Roboto" panose="02000000000000000000" pitchFamily="2" charset="0"/>
              </a:rPr>
              <a:t>Illustrations © 2021 Tony Ross</a:t>
            </a:r>
          </a:p>
        </p:txBody>
      </p:sp>
    </p:spTree>
    <p:extLst>
      <p:ext uri="{BB962C8B-B14F-4D97-AF65-F5344CB8AC3E}">
        <p14:creationId xmlns:p14="http://schemas.microsoft.com/office/powerpoint/2010/main" val="331308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7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1250"/>
                                        <p:tgtEl>
                                          <p:spTgt spid="4"/>
                                        </p:tgtEl>
                                      </p:cBhvr>
                                    </p:animEffect>
                                  </p:childTnLst>
                                </p:cTn>
                              </p:par>
                            </p:childTnLst>
                          </p:cTn>
                        </p:par>
                        <p:par>
                          <p:cTn id="18" fill="hold">
                            <p:stCondLst>
                              <p:cond delay="1250"/>
                            </p:stCondLst>
                            <p:childTnLst>
                              <p:par>
                                <p:cTn id="19" presetID="10"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75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750"/>
                                        <p:tgtEl>
                                          <p:spTgt spid="29"/>
                                        </p:tgtEl>
                                      </p:cBhvr>
                                    </p:animEffect>
                                  </p:childTnLst>
                                </p:cTn>
                              </p:par>
                            </p:childTnLst>
                          </p:cTn>
                        </p:par>
                        <p:par>
                          <p:cTn id="27" fill="hold">
                            <p:stCondLst>
                              <p:cond delay="750"/>
                            </p:stCondLst>
                            <p:childTnLst>
                              <p:par>
                                <p:cTn id="28" presetID="10" presetClass="entr" presetSubtype="0" fill="hold" grpId="0" nodeType="afterEffect">
                                  <p:stCondLst>
                                    <p:cond delay="25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750"/>
                                        <p:tgtEl>
                                          <p:spTgt spid="11"/>
                                        </p:tgtEl>
                                      </p:cBhvr>
                                    </p:animEffect>
                                  </p:childTnLst>
                                </p:cTn>
                              </p:par>
                            </p:childTnLst>
                          </p:cTn>
                        </p:par>
                        <p:par>
                          <p:cTn id="31" fill="hold">
                            <p:stCondLst>
                              <p:cond delay="1750"/>
                            </p:stCondLst>
                            <p:childTnLst>
                              <p:par>
                                <p:cTn id="32" presetID="10" presetClass="entr" presetSubtype="0" fill="hold" grpId="0" nodeType="afterEffect">
                                  <p:stCondLst>
                                    <p:cond delay="25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750"/>
                                        <p:tgtEl>
                                          <p:spTgt spid="27"/>
                                        </p:tgtEl>
                                      </p:cBhvr>
                                    </p:animEffect>
                                  </p:childTnLst>
                                </p:cTn>
                              </p:par>
                            </p:childTnLst>
                          </p:cTn>
                        </p:par>
                        <p:par>
                          <p:cTn id="35" fill="hold">
                            <p:stCondLst>
                              <p:cond delay="2750"/>
                            </p:stCondLst>
                            <p:childTnLst>
                              <p:par>
                                <p:cTn id="36" presetID="10" presetClass="entr" presetSubtype="0" fill="hold" grpId="0" nodeType="afterEffect">
                                  <p:stCondLst>
                                    <p:cond delay="25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p:bldP spid="11" grpId="0" animBg="1"/>
      <p:bldP spid="27" grpId="0" animBg="1"/>
      <p:bldP spid="28" grpId="0" animBg="1"/>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55650" y="3136018"/>
            <a:ext cx="5099624" cy="495108"/>
          </a:xfrm>
          <a:prstGeom prst="rect">
            <a:avLst/>
          </a:prstGeom>
          <a:solidFill>
            <a:srgbClr val="9D9CCD">
              <a:alpha val="2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232321"/>
                </a:solidFill>
              </a:rPr>
              <a:t>In my dreams, I soared way high above</a:t>
            </a:r>
          </a:p>
        </p:txBody>
      </p:sp>
      <p:sp>
        <p:nvSpPr>
          <p:cNvPr id="25" name="Oval 24"/>
          <p:cNvSpPr/>
          <p:nvPr/>
        </p:nvSpPr>
        <p:spPr>
          <a:xfrm>
            <a:off x="-682906" y="-739715"/>
            <a:ext cx="10509812" cy="1932724"/>
          </a:xfrm>
          <a:prstGeom prst="ellipse">
            <a:avLst/>
          </a:prstGeom>
          <a:solidFill>
            <a:srgbClr val="FFE864"/>
          </a:solidFill>
          <a:ln w="1905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a:solidFill>
                <a:srgbClr val="232321"/>
              </a:solidFill>
            </a:endParaRPr>
          </a:p>
        </p:txBody>
      </p:sp>
      <p:grpSp>
        <p:nvGrpSpPr>
          <p:cNvPr id="19" name="Group 18"/>
          <p:cNvGrpSpPr/>
          <p:nvPr/>
        </p:nvGrpSpPr>
        <p:grpSpPr>
          <a:xfrm>
            <a:off x="755650" y="1397566"/>
            <a:ext cx="7632700" cy="840720"/>
            <a:chOff x="863600" y="2966633"/>
            <a:chExt cx="7632700" cy="840720"/>
          </a:xfrm>
        </p:grpSpPr>
        <p:sp>
          <p:nvSpPr>
            <p:cNvPr id="12" name="Rectangle 11"/>
            <p:cNvSpPr/>
            <p:nvPr/>
          </p:nvSpPr>
          <p:spPr>
            <a:xfrm>
              <a:off x="863600" y="2966633"/>
              <a:ext cx="7632700" cy="772107"/>
            </a:xfrm>
            <a:prstGeom prst="rect">
              <a:avLst/>
            </a:prstGeom>
            <a:solidFill>
              <a:srgbClr val="F8BD95">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pc="-20" dirty="0">
                  <a:solidFill>
                    <a:srgbClr val="232321"/>
                  </a:solidFill>
                </a:rPr>
                <a:t>Poems can have different rhyming patterns. We call these </a:t>
              </a:r>
              <a:r>
                <a:rPr lang="en-GB" b="1" spc="-20" dirty="0">
                  <a:solidFill>
                    <a:srgbClr val="232321"/>
                  </a:solidFill>
                </a:rPr>
                <a:t>rhyming schemes</a:t>
              </a:r>
              <a:r>
                <a:rPr lang="en-GB" spc="-20" dirty="0">
                  <a:solidFill>
                    <a:srgbClr val="232321"/>
                  </a:solidFill>
                </a:rPr>
                <a:t>. This is the way that the rhyming words are organised in a poem.</a:t>
              </a:r>
            </a:p>
          </p:txBody>
        </p:sp>
        <p:sp>
          <p:nvSpPr>
            <p:cNvPr id="18" name="Rectangle 17"/>
            <p:cNvSpPr/>
            <p:nvPr/>
          </p:nvSpPr>
          <p:spPr>
            <a:xfrm>
              <a:off x="863600" y="3735353"/>
              <a:ext cx="7632700" cy="72000"/>
            </a:xfrm>
            <a:prstGeom prst="rect">
              <a:avLst/>
            </a:prstGeom>
            <a:solidFill>
              <a:srgbClr val="23232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a:solidFill>
                  <a:srgbClr val="232321"/>
                </a:solidFill>
              </a:endParaRPr>
            </a:p>
          </p:txBody>
        </p:sp>
      </p:grpSp>
      <p:sp>
        <p:nvSpPr>
          <p:cNvPr id="21" name="TextBox 20"/>
          <p:cNvSpPr txBox="1"/>
          <p:nvPr/>
        </p:nvSpPr>
        <p:spPr>
          <a:xfrm>
            <a:off x="732044" y="208430"/>
            <a:ext cx="7679912" cy="507831"/>
          </a:xfrm>
          <a:prstGeom prst="rect">
            <a:avLst/>
          </a:prstGeom>
          <a:noFill/>
        </p:spPr>
        <p:txBody>
          <a:bodyPr wrap="square" lIns="0" tIns="0" rIns="0" bIns="0" rtlCol="0">
            <a:prstTxWarp prst="textArchDown">
              <a:avLst/>
            </a:prstTxWarp>
            <a:spAutoFit/>
          </a:bodyPr>
          <a:lstStyle/>
          <a:p>
            <a:pPr algn="ctr"/>
            <a:r>
              <a:rPr lang="en-GB" sz="3300" b="1" u="sng" dirty="0">
                <a:solidFill>
                  <a:srgbClr val="232321"/>
                </a:solidFill>
              </a:rPr>
              <a:t>Tip Three:</a:t>
            </a:r>
            <a:r>
              <a:rPr lang="en-GB" sz="3300" b="1" dirty="0">
                <a:solidFill>
                  <a:srgbClr val="232321"/>
                </a:solidFill>
              </a:rPr>
              <a:t> Looking at Rhyming Patterns</a:t>
            </a:r>
          </a:p>
        </p:txBody>
      </p:sp>
      <p:grpSp>
        <p:nvGrpSpPr>
          <p:cNvPr id="17" name="Group 16"/>
          <p:cNvGrpSpPr/>
          <p:nvPr/>
        </p:nvGrpSpPr>
        <p:grpSpPr>
          <a:xfrm>
            <a:off x="755651" y="2425346"/>
            <a:ext cx="6416673" cy="564144"/>
            <a:chOff x="755650" y="3105133"/>
            <a:chExt cx="6416673" cy="564144"/>
          </a:xfrm>
        </p:grpSpPr>
        <p:sp>
          <p:nvSpPr>
            <p:cNvPr id="20" name="Rectangle 19"/>
            <p:cNvSpPr/>
            <p:nvPr/>
          </p:nvSpPr>
          <p:spPr>
            <a:xfrm>
              <a:off x="755650" y="3105133"/>
              <a:ext cx="6416673" cy="495108"/>
            </a:xfrm>
            <a:prstGeom prst="rect">
              <a:avLst/>
            </a:prstGeom>
            <a:solidFill>
              <a:srgbClr val="9D9CCD">
                <a:alpha val="20000"/>
              </a:srgbClr>
            </a:solidFill>
            <a:ln w="19050">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232321"/>
                  </a:solidFill>
                </a:rPr>
                <a:t>What do you notice about the rhyming scheme of this poem?</a:t>
              </a:r>
            </a:p>
          </p:txBody>
        </p:sp>
        <p:sp>
          <p:nvSpPr>
            <p:cNvPr id="22" name="Rectangle 21"/>
            <p:cNvSpPr/>
            <p:nvPr/>
          </p:nvSpPr>
          <p:spPr>
            <a:xfrm>
              <a:off x="755650" y="3597277"/>
              <a:ext cx="6416673" cy="72000"/>
            </a:xfrm>
            <a:prstGeom prst="rect">
              <a:avLst/>
            </a:prstGeom>
            <a:solidFill>
              <a:srgbClr val="4A3682"/>
            </a:solidFill>
            <a:ln w="19050">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a:solidFill>
                  <a:srgbClr val="232321"/>
                </a:solidFill>
              </a:endParaRPr>
            </a:p>
          </p:txBody>
        </p:sp>
      </p:grpSp>
      <p:sp>
        <p:nvSpPr>
          <p:cNvPr id="23" name="Rectangle 22"/>
          <p:cNvSpPr/>
          <p:nvPr/>
        </p:nvSpPr>
        <p:spPr>
          <a:xfrm>
            <a:off x="755649" y="4621342"/>
            <a:ext cx="5099625" cy="495108"/>
          </a:xfrm>
          <a:prstGeom prst="rect">
            <a:avLst/>
          </a:prstGeom>
          <a:solidFill>
            <a:srgbClr val="9D9CCD">
              <a:alpha val="2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232321"/>
                </a:solidFill>
              </a:rPr>
              <a:t>She replied, “Let’s go — we can make it a race!”</a:t>
            </a:r>
          </a:p>
        </p:txBody>
      </p:sp>
      <p:sp>
        <p:nvSpPr>
          <p:cNvPr id="24" name="Rectangle 23"/>
          <p:cNvSpPr/>
          <p:nvPr/>
        </p:nvSpPr>
        <p:spPr>
          <a:xfrm>
            <a:off x="755649" y="3631126"/>
            <a:ext cx="5099625" cy="495108"/>
          </a:xfrm>
          <a:prstGeom prst="rect">
            <a:avLst/>
          </a:prstGeom>
          <a:solidFill>
            <a:srgbClr val="9D9CCD">
              <a:alpha val="2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232321"/>
                </a:solidFill>
              </a:rPr>
              <a:t>the clouds and whispered to a friendly dove</a:t>
            </a:r>
          </a:p>
        </p:txBody>
      </p:sp>
      <p:sp>
        <p:nvSpPr>
          <p:cNvPr id="26" name="Rectangle 25"/>
          <p:cNvSpPr/>
          <p:nvPr/>
        </p:nvSpPr>
        <p:spPr>
          <a:xfrm>
            <a:off x="755649" y="4126234"/>
            <a:ext cx="5099625" cy="495108"/>
          </a:xfrm>
          <a:prstGeom prst="rect">
            <a:avLst/>
          </a:prstGeom>
          <a:solidFill>
            <a:srgbClr val="9D9CCD">
              <a:alpha val="2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232321"/>
                </a:solidFill>
              </a:rPr>
              <a:t>the way to a faraway, magical place.</a:t>
            </a:r>
          </a:p>
        </p:txBody>
      </p:sp>
      <p:grpSp>
        <p:nvGrpSpPr>
          <p:cNvPr id="7" name="Group 6"/>
          <p:cNvGrpSpPr/>
          <p:nvPr/>
        </p:nvGrpSpPr>
        <p:grpSpPr>
          <a:xfrm>
            <a:off x="5057421" y="3170536"/>
            <a:ext cx="601393" cy="445122"/>
            <a:chOff x="5057421" y="3420791"/>
            <a:chExt cx="601393" cy="445122"/>
          </a:xfrm>
        </p:grpSpPr>
        <p:sp>
          <p:nvSpPr>
            <p:cNvPr id="5" name="Oval 4"/>
            <p:cNvSpPr/>
            <p:nvPr/>
          </p:nvSpPr>
          <p:spPr>
            <a:xfrm>
              <a:off x="5057421" y="3420791"/>
              <a:ext cx="601393" cy="426072"/>
            </a:xfrm>
            <a:prstGeom prst="ellipse">
              <a:avLst/>
            </a:prstGeom>
            <a:solidFill>
              <a:srgbClr val="F8BD95">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endParaRPr lang="en-GB" sz="2400" b="1" dirty="0">
                <a:solidFill>
                  <a:srgbClr val="232321"/>
                </a:solidFill>
              </a:endParaRPr>
            </a:p>
          </p:txBody>
        </p:sp>
        <p:sp>
          <p:nvSpPr>
            <p:cNvPr id="30" name="Oval 29"/>
            <p:cNvSpPr/>
            <p:nvPr/>
          </p:nvSpPr>
          <p:spPr>
            <a:xfrm>
              <a:off x="5057421" y="3439841"/>
              <a:ext cx="601393" cy="426072"/>
            </a:xfrm>
            <a:prstGeom prst="ellipse">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r>
                <a:rPr lang="en-GB" sz="2400" b="1" dirty="0">
                  <a:solidFill>
                    <a:srgbClr val="232321"/>
                  </a:solidFill>
                </a:rPr>
                <a:t>A</a:t>
              </a:r>
            </a:p>
          </p:txBody>
        </p:sp>
      </p:grpSp>
      <p:grpSp>
        <p:nvGrpSpPr>
          <p:cNvPr id="31" name="Group 30"/>
          <p:cNvGrpSpPr/>
          <p:nvPr/>
        </p:nvGrpSpPr>
        <p:grpSpPr>
          <a:xfrm>
            <a:off x="5489221" y="3648499"/>
            <a:ext cx="601393" cy="445122"/>
            <a:chOff x="5057421" y="3420791"/>
            <a:chExt cx="601393" cy="445122"/>
          </a:xfrm>
        </p:grpSpPr>
        <p:sp>
          <p:nvSpPr>
            <p:cNvPr id="32" name="Oval 31"/>
            <p:cNvSpPr/>
            <p:nvPr/>
          </p:nvSpPr>
          <p:spPr>
            <a:xfrm>
              <a:off x="5057421" y="3420791"/>
              <a:ext cx="601393" cy="426072"/>
            </a:xfrm>
            <a:prstGeom prst="ellipse">
              <a:avLst/>
            </a:prstGeom>
            <a:solidFill>
              <a:srgbClr val="F8BD95">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endParaRPr lang="en-GB" sz="2400" b="1" dirty="0">
                <a:solidFill>
                  <a:srgbClr val="232321"/>
                </a:solidFill>
              </a:endParaRPr>
            </a:p>
          </p:txBody>
        </p:sp>
        <p:sp>
          <p:nvSpPr>
            <p:cNvPr id="33" name="Oval 32"/>
            <p:cNvSpPr/>
            <p:nvPr/>
          </p:nvSpPr>
          <p:spPr>
            <a:xfrm>
              <a:off x="5057421" y="3439841"/>
              <a:ext cx="601393" cy="426072"/>
            </a:xfrm>
            <a:prstGeom prst="ellipse">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r>
                <a:rPr lang="en-GB" sz="2400" b="1" dirty="0">
                  <a:solidFill>
                    <a:srgbClr val="232321"/>
                  </a:solidFill>
                </a:rPr>
                <a:t>A</a:t>
              </a:r>
            </a:p>
          </p:txBody>
        </p:sp>
      </p:grpSp>
      <p:grpSp>
        <p:nvGrpSpPr>
          <p:cNvPr id="34" name="Group 33"/>
          <p:cNvGrpSpPr/>
          <p:nvPr/>
        </p:nvGrpSpPr>
        <p:grpSpPr>
          <a:xfrm>
            <a:off x="4756724" y="4143607"/>
            <a:ext cx="601393" cy="445122"/>
            <a:chOff x="5057421" y="3420791"/>
            <a:chExt cx="601393" cy="445122"/>
          </a:xfrm>
        </p:grpSpPr>
        <p:sp>
          <p:nvSpPr>
            <p:cNvPr id="35" name="Oval 34"/>
            <p:cNvSpPr/>
            <p:nvPr/>
          </p:nvSpPr>
          <p:spPr>
            <a:xfrm>
              <a:off x="5057421" y="3420791"/>
              <a:ext cx="601393" cy="426072"/>
            </a:xfrm>
            <a:prstGeom prst="ellipse">
              <a:avLst/>
            </a:prstGeom>
            <a:solidFill>
              <a:srgbClr val="F8BD95">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endParaRPr lang="en-GB" sz="2400" b="1" dirty="0">
                <a:solidFill>
                  <a:srgbClr val="232321"/>
                </a:solidFill>
              </a:endParaRPr>
            </a:p>
          </p:txBody>
        </p:sp>
        <p:sp>
          <p:nvSpPr>
            <p:cNvPr id="36" name="Oval 35"/>
            <p:cNvSpPr/>
            <p:nvPr/>
          </p:nvSpPr>
          <p:spPr>
            <a:xfrm>
              <a:off x="5057421" y="3439841"/>
              <a:ext cx="601393" cy="426072"/>
            </a:xfrm>
            <a:prstGeom prst="ellipse">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r>
                <a:rPr lang="en-GB" sz="2400" b="1" dirty="0">
                  <a:solidFill>
                    <a:srgbClr val="232321"/>
                  </a:solidFill>
                </a:rPr>
                <a:t>B</a:t>
              </a:r>
            </a:p>
          </p:txBody>
        </p:sp>
      </p:grpSp>
      <p:grpSp>
        <p:nvGrpSpPr>
          <p:cNvPr id="37" name="Group 36"/>
          <p:cNvGrpSpPr/>
          <p:nvPr/>
        </p:nvGrpSpPr>
        <p:grpSpPr>
          <a:xfrm>
            <a:off x="5907526" y="4638715"/>
            <a:ext cx="601393" cy="445122"/>
            <a:chOff x="5057421" y="3420791"/>
            <a:chExt cx="601393" cy="445122"/>
          </a:xfrm>
        </p:grpSpPr>
        <p:sp>
          <p:nvSpPr>
            <p:cNvPr id="38" name="Oval 37"/>
            <p:cNvSpPr/>
            <p:nvPr/>
          </p:nvSpPr>
          <p:spPr>
            <a:xfrm>
              <a:off x="5057421" y="3420791"/>
              <a:ext cx="601393" cy="426072"/>
            </a:xfrm>
            <a:prstGeom prst="ellipse">
              <a:avLst/>
            </a:prstGeom>
            <a:solidFill>
              <a:srgbClr val="F8BD95">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endParaRPr lang="en-GB" sz="2400" b="1" dirty="0">
                <a:solidFill>
                  <a:srgbClr val="232321"/>
                </a:solidFill>
              </a:endParaRPr>
            </a:p>
          </p:txBody>
        </p:sp>
        <p:sp>
          <p:nvSpPr>
            <p:cNvPr id="39" name="Oval 38"/>
            <p:cNvSpPr/>
            <p:nvPr/>
          </p:nvSpPr>
          <p:spPr>
            <a:xfrm>
              <a:off x="5057421" y="3439841"/>
              <a:ext cx="601393" cy="426072"/>
            </a:xfrm>
            <a:prstGeom prst="ellipse">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r>
                <a:rPr lang="en-GB" sz="2400" b="1" dirty="0">
                  <a:solidFill>
                    <a:srgbClr val="232321"/>
                  </a:solidFill>
                </a:rPr>
                <a:t>B</a:t>
              </a:r>
            </a:p>
          </p:txBody>
        </p:sp>
      </p:grpSp>
      <p:grpSp>
        <p:nvGrpSpPr>
          <p:cNvPr id="40" name="Group 39"/>
          <p:cNvGrpSpPr/>
          <p:nvPr/>
        </p:nvGrpSpPr>
        <p:grpSpPr>
          <a:xfrm>
            <a:off x="6371120" y="3329003"/>
            <a:ext cx="2017230" cy="1121106"/>
            <a:chOff x="6371119" y="1008585"/>
            <a:chExt cx="2017230" cy="1121106"/>
          </a:xfrm>
        </p:grpSpPr>
        <p:sp>
          <p:nvSpPr>
            <p:cNvPr id="41" name="Rectangle 40"/>
            <p:cNvSpPr/>
            <p:nvPr/>
          </p:nvSpPr>
          <p:spPr>
            <a:xfrm>
              <a:off x="6371119" y="1008585"/>
              <a:ext cx="2017230" cy="1049106"/>
            </a:xfrm>
            <a:prstGeom prst="rect">
              <a:avLst/>
            </a:prstGeom>
            <a:solidFill>
              <a:srgbClr val="9D9CCD">
                <a:alpha val="20000"/>
              </a:srgbClr>
            </a:solidFill>
            <a:ln w="19050">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232321"/>
                  </a:solidFill>
                </a:rPr>
                <a:t>We say this poem has an </a:t>
              </a:r>
              <a:r>
                <a:rPr lang="en-GB" b="1" dirty="0">
                  <a:solidFill>
                    <a:srgbClr val="232321"/>
                  </a:solidFill>
                </a:rPr>
                <a:t>AABB</a:t>
              </a:r>
              <a:r>
                <a:rPr lang="en-GB" dirty="0">
                  <a:solidFill>
                    <a:srgbClr val="232321"/>
                  </a:solidFill>
                </a:rPr>
                <a:t> rhyme scheme.</a:t>
              </a:r>
            </a:p>
          </p:txBody>
        </p:sp>
        <p:sp>
          <p:nvSpPr>
            <p:cNvPr id="42" name="Rectangle 41"/>
            <p:cNvSpPr/>
            <p:nvPr/>
          </p:nvSpPr>
          <p:spPr>
            <a:xfrm>
              <a:off x="6371120" y="2057691"/>
              <a:ext cx="2017229" cy="72000"/>
            </a:xfrm>
            <a:prstGeom prst="rect">
              <a:avLst/>
            </a:prstGeom>
            <a:solidFill>
              <a:srgbClr val="4A3682"/>
            </a:solidFill>
            <a:ln w="19050">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a:solidFill>
                  <a:srgbClr val="232321"/>
                </a:solidFill>
              </a:endParaRPr>
            </a:p>
          </p:txBody>
        </p:sp>
      </p:grpSp>
      <p:sp>
        <p:nvSpPr>
          <p:cNvPr id="43" name="Rectangle 42"/>
          <p:cNvSpPr/>
          <p:nvPr/>
        </p:nvSpPr>
        <p:spPr>
          <a:xfrm>
            <a:off x="755649" y="5320918"/>
            <a:ext cx="7632701" cy="772107"/>
          </a:xfrm>
          <a:prstGeom prst="rect">
            <a:avLst/>
          </a:prstGeom>
          <a:solidFill>
            <a:srgbClr val="9D9CCD">
              <a:alpha val="2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232321"/>
                </a:solidFill>
              </a:rPr>
              <a:t>Other common rhyme schemes include: </a:t>
            </a:r>
            <a:r>
              <a:rPr lang="en-GB" b="1" dirty="0">
                <a:solidFill>
                  <a:srgbClr val="232321"/>
                </a:solidFill>
              </a:rPr>
              <a:t>AAAA</a:t>
            </a:r>
            <a:r>
              <a:rPr lang="en-GB" dirty="0">
                <a:solidFill>
                  <a:srgbClr val="232321"/>
                </a:solidFill>
              </a:rPr>
              <a:t>, </a:t>
            </a:r>
            <a:r>
              <a:rPr lang="en-GB" b="1" dirty="0">
                <a:solidFill>
                  <a:srgbClr val="232321"/>
                </a:solidFill>
              </a:rPr>
              <a:t>ABAB</a:t>
            </a:r>
            <a:r>
              <a:rPr lang="en-GB" dirty="0">
                <a:solidFill>
                  <a:srgbClr val="232321"/>
                </a:solidFill>
              </a:rPr>
              <a:t> and </a:t>
            </a:r>
            <a:r>
              <a:rPr lang="en-GB" b="1" dirty="0">
                <a:solidFill>
                  <a:srgbClr val="232321"/>
                </a:solidFill>
              </a:rPr>
              <a:t>XAXA</a:t>
            </a:r>
            <a:r>
              <a:rPr lang="en-GB" dirty="0">
                <a:solidFill>
                  <a:srgbClr val="232321"/>
                </a:solidFill>
              </a:rPr>
              <a:t> (where only the words at the end of the second and fourth lines rhyme). </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5143" t="74608" r="67635" b="15552"/>
          <a:stretch/>
        </p:blipFill>
        <p:spPr>
          <a:xfrm>
            <a:off x="7569200" y="5755450"/>
            <a:ext cx="660400" cy="674750"/>
          </a:xfrm>
          <a:prstGeom prst="rect">
            <a:avLst/>
          </a:prstGeom>
        </p:spPr>
      </p:pic>
    </p:spTree>
    <p:extLst>
      <p:ext uri="{BB962C8B-B14F-4D97-AF65-F5344CB8AC3E}">
        <p14:creationId xmlns:p14="http://schemas.microsoft.com/office/powerpoint/2010/main" val="267750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7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750"/>
                                        <p:tgtEl>
                                          <p:spTgt spid="17"/>
                                        </p:tgtEl>
                                      </p:cBhvr>
                                    </p:animEffect>
                                  </p:childTnLst>
                                </p:cTn>
                              </p:par>
                            </p:childTnLst>
                          </p:cTn>
                        </p:par>
                        <p:par>
                          <p:cTn id="13" fill="hold">
                            <p:stCondLst>
                              <p:cond delay="75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75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750"/>
                                        <p:tgtEl>
                                          <p:spTgt spid="2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750"/>
                                        <p:tgtEl>
                                          <p:spTgt spid="2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75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childTnLst>
                                </p:cTn>
                              </p:par>
                            </p:childTnLst>
                          </p:cTn>
                        </p:par>
                        <p:par>
                          <p:cTn id="31" fill="hold">
                            <p:stCondLst>
                              <p:cond delay="750"/>
                            </p:stCondLst>
                            <p:childTnLst>
                              <p:par>
                                <p:cTn id="32" presetID="10" presetClass="entr" presetSubtype="0" fill="hold" nodeType="afterEffect">
                                  <p:stCondLst>
                                    <p:cond delay="25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750"/>
                                        <p:tgtEl>
                                          <p:spTgt spid="31"/>
                                        </p:tgtEl>
                                      </p:cBhvr>
                                    </p:animEffect>
                                  </p:childTnLst>
                                </p:cTn>
                              </p:par>
                            </p:childTnLst>
                          </p:cTn>
                        </p:par>
                        <p:par>
                          <p:cTn id="35" fill="hold">
                            <p:stCondLst>
                              <p:cond delay="1750"/>
                            </p:stCondLst>
                            <p:childTnLst>
                              <p:par>
                                <p:cTn id="36" presetID="10" presetClass="entr" presetSubtype="0" fill="hold" nodeType="afterEffect">
                                  <p:stCondLst>
                                    <p:cond delay="25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750"/>
                                        <p:tgtEl>
                                          <p:spTgt spid="34"/>
                                        </p:tgtEl>
                                      </p:cBhvr>
                                    </p:animEffect>
                                  </p:childTnLst>
                                </p:cTn>
                              </p:par>
                            </p:childTnLst>
                          </p:cTn>
                        </p:par>
                        <p:par>
                          <p:cTn id="39" fill="hold">
                            <p:stCondLst>
                              <p:cond delay="2750"/>
                            </p:stCondLst>
                            <p:childTnLst>
                              <p:par>
                                <p:cTn id="40" presetID="10" presetClass="entr" presetSubtype="0" fill="hold" nodeType="afterEffect">
                                  <p:stCondLst>
                                    <p:cond delay="25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750"/>
                                        <p:tgtEl>
                                          <p:spTgt spid="37"/>
                                        </p:tgtEl>
                                      </p:cBhvr>
                                    </p:animEffect>
                                  </p:childTnLst>
                                </p:cTn>
                              </p:par>
                            </p:childTnLst>
                          </p:cTn>
                        </p:par>
                        <p:par>
                          <p:cTn id="43" fill="hold">
                            <p:stCondLst>
                              <p:cond delay="3750"/>
                            </p:stCondLst>
                            <p:childTnLst>
                              <p:par>
                                <p:cTn id="44" presetID="10" presetClass="entr" presetSubtype="0" fill="hold" nodeType="afterEffect">
                                  <p:stCondLst>
                                    <p:cond delay="25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75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750"/>
                                        <p:tgtEl>
                                          <p:spTgt spid="43"/>
                                        </p:tgtEl>
                                      </p:cBhvr>
                                    </p:animEffect>
                                  </p:childTnLst>
                                </p:cTn>
                              </p:par>
                              <p:par>
                                <p:cTn id="52" presetID="10" presetClass="entr" presetSubtype="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animBg="1"/>
      <p:bldP spid="24" grpId="0" animBg="1"/>
      <p:bldP spid="26" grpId="0" animBg="1"/>
      <p:bldP spid="43" grpId="0" animBg="1"/>
    </p:bldLst>
  </p:timing>
</p:sld>
</file>

<file path=ppt/theme/theme1.xml><?xml version="1.0" encoding="utf-8"?>
<a:theme xmlns:a="http://schemas.openxmlformats.org/drawingml/2006/main" name="Office Theme">
  <a:themeElements>
    <a:clrScheme name="Custom 11">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1C1C1C"/>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8C058020-CE1A-4275-96FF-3E9B179AFEF1}" vid="{BE2BE99D-79A1-4F73-BB89-E052F53DA9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49F9E8B9A7AD4883E54FC46BD9FC31" ma:contentTypeVersion="13" ma:contentTypeDescription="Create a new document." ma:contentTypeScope="" ma:versionID="f6cfa66f7b55340c77f0e8b5230fc767">
  <xsd:schema xmlns:xsd="http://www.w3.org/2001/XMLSchema" xmlns:xs="http://www.w3.org/2001/XMLSchema" xmlns:p="http://schemas.microsoft.com/office/2006/metadata/properties" xmlns:ns2="e538bc54-c588-4cad-a91d-6c991ba5a129" xmlns:ns3="445649ef-7968-4c39-b371-ef0b5d9a5682" targetNamespace="http://schemas.microsoft.com/office/2006/metadata/properties" ma:root="true" ma:fieldsID="a5e485e1e8b7cfecb652222bb5504636" ns2:_="" ns3:_="">
    <xsd:import namespace="e538bc54-c588-4cad-a91d-6c991ba5a129"/>
    <xsd:import namespace="445649ef-7968-4c39-b371-ef0b5d9a568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38bc54-c588-4cad-a91d-6c991ba5a1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45649ef-7968-4c39-b371-ef0b5d9a568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F3E9BD3-F599-43B3-977A-0534EAD44519}"/>
</file>

<file path=customXml/itemProps2.xml><?xml version="1.0" encoding="utf-8"?>
<ds:datastoreItem xmlns:ds="http://schemas.openxmlformats.org/officeDocument/2006/customXml" ds:itemID="{2405AF68-A02C-4CF2-9E04-0239131CE7B1}"/>
</file>

<file path=customXml/itemProps3.xml><?xml version="1.0" encoding="utf-8"?>
<ds:datastoreItem xmlns:ds="http://schemas.openxmlformats.org/officeDocument/2006/customXml" ds:itemID="{056B6970-C4F6-4615-805C-17F59AC68B95}"/>
</file>

<file path=docProps/app.xml><?xml version="1.0" encoding="utf-8"?>
<Properties xmlns="http://schemas.openxmlformats.org/officeDocument/2006/extended-properties" xmlns:vt="http://schemas.openxmlformats.org/officeDocument/2006/docPropsVTypes">
  <Template>PowerPoint Template</Template>
  <TotalTime>515</TotalTime>
  <Words>804</Words>
  <Application>Microsoft Office PowerPoint</Application>
  <PresentationFormat>On-screen Show (4:3)</PresentationFormat>
  <Paragraphs>90</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Roboto</vt:lpstr>
      <vt:lpstr>Twinkl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Ana Moarcas</dc:creator>
  <cp:lastModifiedBy>Ana Moarcas</cp:lastModifiedBy>
  <cp:revision>73</cp:revision>
  <dcterms:created xsi:type="dcterms:W3CDTF">2021-12-09T20:44:10Z</dcterms:created>
  <dcterms:modified xsi:type="dcterms:W3CDTF">2022-01-10T14:40:53Z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0x010100B949F9E8B9A7AD4883E54FC46BD9FC31</vt:lpwstr>
  </property>
</Properties>
</file>